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839" r:id="rId2"/>
    <p:sldId id="840" r:id="rId3"/>
    <p:sldId id="845" r:id="rId4"/>
    <p:sldId id="841" r:id="rId5"/>
    <p:sldId id="837" r:id="rId6"/>
    <p:sldId id="843" r:id="rId7"/>
    <p:sldId id="835" r:id="rId8"/>
    <p:sldId id="836" r:id="rId9"/>
    <p:sldId id="842" r:id="rId10"/>
    <p:sldId id="848" r:id="rId11"/>
    <p:sldId id="849" r:id="rId12"/>
    <p:sldId id="850" r:id="rId13"/>
    <p:sldId id="854" r:id="rId14"/>
    <p:sldId id="851" r:id="rId15"/>
    <p:sldId id="852" r:id="rId16"/>
    <p:sldId id="853" r:id="rId17"/>
    <p:sldId id="855" r:id="rId18"/>
    <p:sldId id="846" r:id="rId19"/>
    <p:sldId id="85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8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7A61D8-2B3A-452B-AED2-FA7D8629708E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84061-04C1-4833-BF0E-C0EF86471C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037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노드</a:t>
            </a:r>
            <a:r>
              <a:rPr lang="en-US" altLang="ko-KR" dirty="0"/>
              <a:t>v </a:t>
            </a:r>
            <a:r>
              <a:rPr lang="en-US" dirty="0" err="1"/>
              <a:t>Dequeue</a:t>
            </a:r>
            <a:r>
              <a:rPr lang="en-US" baseline="0" dirty="0"/>
              <a:t> </a:t>
            </a:r>
            <a:r>
              <a:rPr lang="ko-KR" altLang="en-US" baseline="0" dirty="0"/>
              <a:t>해서</a:t>
            </a:r>
            <a:r>
              <a:rPr lang="en-US" altLang="ko-KR" baseline="0" dirty="0"/>
              <a:t>,</a:t>
            </a:r>
          </a:p>
          <a:p>
            <a:r>
              <a:rPr lang="en-US" altLang="ko-KR" baseline="0" dirty="0"/>
              <a:t> v</a:t>
            </a:r>
            <a:r>
              <a:rPr lang="ko-KR" altLang="en-US" baseline="0" dirty="0"/>
              <a:t>의 </a:t>
            </a:r>
            <a:r>
              <a:rPr lang="en-US" altLang="ko-KR" baseline="0" dirty="0"/>
              <a:t>Child</a:t>
            </a:r>
            <a:r>
              <a:rPr lang="ko-KR" altLang="en-US" baseline="0" dirty="0"/>
              <a:t>들을 하나하나 </a:t>
            </a:r>
            <a:r>
              <a:rPr lang="en-US" altLang="ko-KR" baseline="0" dirty="0"/>
              <a:t>expand </a:t>
            </a:r>
            <a:r>
              <a:rPr lang="ko-KR" altLang="en-US" baseline="0" dirty="0"/>
              <a:t>해서</a:t>
            </a:r>
            <a:r>
              <a:rPr lang="en-US" altLang="ko-KR" baseline="0" dirty="0"/>
              <a:t>, </a:t>
            </a:r>
          </a:p>
          <a:p>
            <a:r>
              <a:rPr lang="ko-KR" altLang="en-US" baseline="0" dirty="0"/>
              <a:t>순차적으로 </a:t>
            </a:r>
            <a:r>
              <a:rPr lang="en-US" altLang="ko-KR" baseline="0" dirty="0" err="1"/>
              <a:t>maxprofit</a:t>
            </a:r>
            <a:r>
              <a:rPr lang="en-US" altLang="ko-KR" baseline="0" dirty="0"/>
              <a:t> </a:t>
            </a:r>
            <a:r>
              <a:rPr lang="ko-KR" altLang="en-US" baseline="0" dirty="0"/>
              <a:t>보다 유망하지 않으면</a:t>
            </a:r>
            <a:r>
              <a:rPr lang="en-US" altLang="ko-KR" baseline="0" dirty="0"/>
              <a:t>(</a:t>
            </a:r>
            <a:r>
              <a:rPr lang="en-US" altLang="ko-KR" baseline="0" dirty="0" err="1"/>
              <a:t>nonpromising</a:t>
            </a:r>
            <a:r>
              <a:rPr lang="en-US" altLang="ko-KR" baseline="0" dirty="0"/>
              <a:t>) Child </a:t>
            </a:r>
            <a:r>
              <a:rPr lang="en-US" altLang="ko-KR" baseline="0" dirty="0" err="1"/>
              <a:t>Enqueue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하지않고</a:t>
            </a:r>
            <a:r>
              <a:rPr lang="ko-KR" altLang="en-US" baseline="0" dirty="0"/>
              <a:t> </a:t>
            </a:r>
            <a:r>
              <a:rPr lang="en-US" altLang="ko-KR" baseline="0" dirty="0" err="1"/>
              <a:t>Nonpromising</a:t>
            </a:r>
            <a:r>
              <a:rPr lang="ko-KR" altLang="en-US" baseline="0" dirty="0"/>
              <a:t>으로 끝낸다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en-US" altLang="ko-KR" baseline="0" dirty="0" err="1"/>
              <a:t>Dequeue</a:t>
            </a:r>
            <a:r>
              <a:rPr lang="en-US" altLang="ko-KR" baseline="0" dirty="0"/>
              <a:t>(v) -&gt; Check Child u of v -&gt; If </a:t>
            </a:r>
            <a:r>
              <a:rPr lang="en-US" altLang="ko-KR" baseline="0" dirty="0" err="1"/>
              <a:t>u.bound</a:t>
            </a:r>
            <a:r>
              <a:rPr lang="en-US" altLang="ko-KR" baseline="0" dirty="0"/>
              <a:t> &gt; </a:t>
            </a:r>
            <a:r>
              <a:rPr lang="en-US" altLang="ko-KR" baseline="0" dirty="0" err="1"/>
              <a:t>maxprofit</a:t>
            </a:r>
            <a:r>
              <a:rPr lang="en-US" altLang="ko-KR" baseline="0" dirty="0"/>
              <a:t> then </a:t>
            </a:r>
            <a:r>
              <a:rPr lang="en-US" altLang="ko-KR" baseline="0" dirty="0" err="1"/>
              <a:t>Enqueue</a:t>
            </a:r>
            <a:r>
              <a:rPr lang="en-US" altLang="ko-KR" baseline="0" dirty="0"/>
              <a:t>(u), otherwise </a:t>
            </a:r>
            <a:r>
              <a:rPr lang="en-US" altLang="ko-KR" baseline="0" dirty="0" err="1"/>
              <a:t>Nonpromising</a:t>
            </a:r>
            <a:r>
              <a:rPr lang="en-US" altLang="ko-KR" baseline="0" dirty="0"/>
              <a:t>(u). (Loop)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이론적인 </a:t>
            </a:r>
            <a:r>
              <a:rPr lang="en-US" altLang="ko-KR" dirty="0"/>
              <a:t>worst case time complexity</a:t>
            </a:r>
            <a:r>
              <a:rPr lang="ko-KR" altLang="en-US" dirty="0"/>
              <a:t>는 </a:t>
            </a:r>
            <a:r>
              <a:rPr lang="en-US" altLang="ko-KR" dirty="0"/>
              <a:t>2^n</a:t>
            </a:r>
            <a:r>
              <a:rPr lang="en-US" altLang="ko-KR" baseline="0" dirty="0"/>
              <a:t> </a:t>
            </a:r>
            <a:r>
              <a:rPr lang="ko-KR" altLang="en-US" baseline="0" dirty="0"/>
              <a:t>이지만</a:t>
            </a:r>
            <a:r>
              <a:rPr lang="en-US" altLang="ko-KR" baseline="0" dirty="0"/>
              <a:t>, </a:t>
            </a:r>
            <a:r>
              <a:rPr lang="ko-KR" altLang="en-US" baseline="0" dirty="0"/>
              <a:t>가지치기를 통해서 실질적인 효율은 굉장히 </a:t>
            </a:r>
            <a:r>
              <a:rPr lang="ko-KR" altLang="en-US" baseline="0" dirty="0" err="1"/>
              <a:t>좋을수</a:t>
            </a:r>
            <a:r>
              <a:rPr lang="ko-KR" altLang="en-US" baseline="0" dirty="0"/>
              <a:t> 있다</a:t>
            </a:r>
            <a:r>
              <a:rPr lang="en-US" altLang="ko-KR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EAD0A624-7D9E-4AAF-9AD1-80E692591D8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ED09E620-1459-460C-94A0-B7026BD753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4584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 avoid, loopy path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47D04E-5C39-4406-9AF4-74E8B3C21AB1}" type="slidenum">
              <a:rPr lang="en-US" altLang="ko-KR" smtClean="0"/>
              <a:pPr>
                <a:defRPr/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85921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14E84216-594A-4208-A519-98E4AC91C08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C6B2247B-5B4C-4A68-9005-C16FE99436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92039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14E84216-594A-4208-A519-98E4AC91C08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C6B2247B-5B4C-4A68-9005-C16FE99436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445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2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DD0B06-FD7C-44B0-877B-BDDA872094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CF8AD08-5538-418A-ACB2-443818925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9B4554-2E7A-4810-A8FE-C5BAB3276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5DA2F3-0992-4E7C-9FFF-5C99CBC44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9462E6-4FCC-40D6-B269-3B2FB3FE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265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57E95D-6D39-4347-B014-B6DFD4236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4F130B-6926-41CC-9D41-A891FC49E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0DB234-F207-4DA7-AAC5-AC5F93CA9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FC0E9E-CE64-4A76-A40D-C9EE5569D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307036-0A31-429E-9401-1CA78B5E7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311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C203341-00AC-440A-9DDA-9A5A8E584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146C6A-E170-4196-9846-3A3E3488C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1A462-10AB-4BEC-B061-E7BC9833D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C9E2D9-ADA5-4DDC-828D-02FE67069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A53D0B-99AF-45F5-A980-D224677A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87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979DCC-37B7-48C4-A5BB-2FAC9CF7C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4A4BB8-E882-47EA-BA3A-2ADE7C384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E5EF15-0C5E-4D69-85F2-65A9888C9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23978C-B869-4AE0-877B-9E114D109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032C2D-F67F-4283-A911-8A29D8884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43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BBFC1B-BB29-4F53-AE11-B65270C31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A5B646-4660-4DD5-B823-F9DB129EC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8F09C8-0E6A-4CE4-BE08-B0D8A6D8E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1FAFA9-F166-4C84-A8F5-3F6362994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8ED1FE-049C-4B7D-95B5-148CB5802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076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FAD5FE-684E-40B9-A0E1-A8B9A8146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7A0C0C-6884-48BE-BE64-72C2BEB64D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C3A4F1-29BF-43ED-ADCF-90DAA2DE9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FDF1D9-EF33-458E-8E72-DC915EEAF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DA78F8-B738-40E0-BA2F-7E3888189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9773BB-CF88-4B79-B83F-EDB03427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765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EF70DA-5B8F-4EBC-8F81-35CDD7497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40269A-139A-4541-99FD-DD997E54A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3E3512-AB05-4596-B6AE-E7ADB8C35B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5D77F6A-6B28-4528-A19C-7E794FE619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C90071-8864-45C4-B403-1FFEBBD480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E213A9F-B8CA-4212-B539-A1D563D27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35E9AB-B312-41A7-9258-DA5BCEEBE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2E6792-39B3-4C96-BA38-1E8D52E23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066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E87A1E-7AE4-4A36-BC1D-77D7F9939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90C0E19-2D5B-436D-8411-7BFCCD1F6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7F0FE7-8FEB-4E22-9C15-882082338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0C90BD2-ABC5-4E24-BDD8-6811B23CC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375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572D9DA-01C3-453F-B59D-5EE085F71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EFD21F8-17BA-4441-9F65-982DB1C72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DAC1AE-F484-4599-9689-77E89DB90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89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8A65E-3E5B-4573-BDE5-4F03ADF89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EA7D65-6168-4D1A-B8C7-EC5A465D9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863059-B34A-45A8-963E-2F1644EF3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7348BF-04A1-437F-8572-DA69B1006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88F82D-9FB7-449D-AFA1-2CB61C909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BCDED8-430E-4877-AB00-67615E6CB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407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16AA43-CDF8-48F1-836A-151EFBA0E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406AAF9-25A6-4EBD-A760-B0E68369F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6E8FA9-89B7-4B68-A6AA-969A26A2D3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7F5C4B-8D68-4612-8DC0-0287D62B3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FD4F17-F641-40D9-8A57-A22CB030D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269D97-2972-49B8-BA63-E1A884BB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155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34E0BD-CA0B-4A53-B9EA-AEEA98281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33D8C7-CC0A-4568-B6E9-F505690B2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165215-A1F2-4DBE-9A98-DE202915AB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333C5-90FB-43FE-A007-2A5D1FCD93D7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71CCA0-C3B2-474A-8C19-75F15DB7C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355FEA-970A-4E61-A724-C4EEB3A88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9D76F-FAFA-42D4-8B0B-95B40728B6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534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.uwaterloo.ca/tsp/data/index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1569" y="260648"/>
            <a:ext cx="10725479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 Informed(Heuristic) Search Strategy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1775520" y="1628800"/>
            <a:ext cx="8352928" cy="4896544"/>
          </a:xfrm>
        </p:spPr>
        <p:txBody>
          <a:bodyPr>
            <a:normAutofit/>
          </a:bodyPr>
          <a:lstStyle/>
          <a:p>
            <a:r>
              <a:rPr lang="en-US" altLang="ko-KR" b="1" dirty="0"/>
              <a:t>Informed Search Strategy</a:t>
            </a:r>
            <a:r>
              <a:rPr lang="en-US" altLang="ko-KR" dirty="0"/>
              <a:t>, one that uses </a:t>
            </a:r>
            <a:r>
              <a:rPr lang="en-US" altLang="ko-KR" dirty="0">
                <a:solidFill>
                  <a:srgbClr val="0070C0"/>
                </a:solidFill>
              </a:rPr>
              <a:t>problem-specific knowledge</a:t>
            </a:r>
            <a:r>
              <a:rPr lang="en-US" altLang="ko-KR" dirty="0"/>
              <a:t>, can find solutions more efficiently than can an uniformed strategy.</a:t>
            </a:r>
          </a:p>
          <a:p>
            <a:endParaRPr lang="en-US" altLang="ko-KR" sz="1200" dirty="0">
              <a:ea typeface="+mj-ea"/>
            </a:endParaRPr>
          </a:p>
          <a:p>
            <a:r>
              <a:rPr lang="en-US" altLang="ko-KR" dirty="0"/>
              <a:t>Action cost </a:t>
            </a:r>
            <a:r>
              <a:rPr lang="en-US" altLang="ko-KR" i="1" dirty="0"/>
              <a:t>c</a:t>
            </a:r>
            <a:r>
              <a:rPr lang="en-US" altLang="ko-KR" dirty="0"/>
              <a:t>(</a:t>
            </a:r>
            <a:r>
              <a:rPr lang="en-US" altLang="ko-KR" i="1" dirty="0" err="1"/>
              <a:t>s,a,s</a:t>
            </a:r>
            <a:r>
              <a:rPr lang="en-US" altLang="ko-KR" i="1" dirty="0"/>
              <a:t>’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>
                <a:solidFill>
                  <a:srgbClr val="CC00CC"/>
                </a:solidFill>
              </a:rPr>
              <a:t>Evaluation function </a:t>
            </a:r>
            <a:r>
              <a:rPr lang="en-US" altLang="ko-KR" b="1" i="1" dirty="0">
                <a:solidFill>
                  <a:srgbClr val="CC00CC"/>
                </a:solidFill>
              </a:rPr>
              <a:t>f(n)</a:t>
            </a:r>
            <a:r>
              <a:rPr lang="en-US" altLang="ko-KR" dirty="0">
                <a:solidFill>
                  <a:srgbClr val="CC00CC"/>
                </a:solidFill>
              </a:rPr>
              <a:t>, lowest evaluation</a:t>
            </a:r>
          </a:p>
          <a:p>
            <a:pPr lvl="1"/>
            <a:r>
              <a:rPr lang="en-US" altLang="ko-KR" dirty="0">
                <a:solidFill>
                  <a:srgbClr val="CC00CC"/>
                </a:solidFill>
              </a:rPr>
              <a:t>Heuristic function, </a:t>
            </a:r>
          </a:p>
          <a:p>
            <a:pPr lvl="2"/>
            <a:r>
              <a:rPr lang="en-US" altLang="ko-KR" b="1" i="1" dirty="0">
                <a:solidFill>
                  <a:srgbClr val="CC00CC"/>
                </a:solidFill>
              </a:rPr>
              <a:t>h(n)</a:t>
            </a:r>
            <a:r>
              <a:rPr lang="en-US" altLang="ko-KR" dirty="0">
                <a:solidFill>
                  <a:srgbClr val="CC00CC"/>
                </a:solidFill>
              </a:rPr>
              <a:t>=estimated cost of the cheapest path from the state at node n to a goal state</a:t>
            </a:r>
          </a:p>
          <a:p>
            <a:pPr lvl="1"/>
            <a:endParaRPr lang="en-US" altLang="ko-KR" dirty="0">
              <a:solidFill>
                <a:srgbClr val="CC00CC"/>
              </a:solidFill>
            </a:endParaRPr>
          </a:p>
          <a:p>
            <a:endParaRPr lang="en-US" dirty="0">
              <a:ea typeface="+mj-ea"/>
            </a:endParaRPr>
          </a:p>
          <a:p>
            <a:endParaRPr lang="en-US" dirty="0">
              <a:ea typeface="+mj-ea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73F7555-4057-46A9-BAD0-366EE0C79C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217" y="2924944"/>
            <a:ext cx="2354147" cy="1407696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7F293B5A-381D-43C4-9C0A-9DFC4304781E}"/>
              </a:ext>
            </a:extLst>
          </p:cNvPr>
          <p:cNvSpPr/>
          <p:nvPr/>
        </p:nvSpPr>
        <p:spPr>
          <a:xfrm>
            <a:off x="8040216" y="3212976"/>
            <a:ext cx="288032" cy="216024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871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88640"/>
            <a:ext cx="921702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3.5.2 A* search: Minimizing </a:t>
            </a:r>
          </a:p>
          <a:p>
            <a:pPr eaLnBrk="1" hangingPunct="1"/>
            <a:r>
              <a:rPr lang="en-US" sz="4000" b="1" kern="0" dirty="0"/>
              <a:t>the total estimated solution cost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1981200" y="1484785"/>
            <a:ext cx="8229600" cy="4641379"/>
          </a:xfrm>
        </p:spPr>
        <p:txBody>
          <a:bodyPr/>
          <a:lstStyle/>
          <a:p>
            <a:r>
              <a:rPr lang="en-US" altLang="ko-KR" dirty="0"/>
              <a:t>Strategies, </a:t>
            </a:r>
            <a:r>
              <a:rPr lang="en-US" altLang="ko-KR" b="1" i="1" dirty="0">
                <a:solidFill>
                  <a:srgbClr val="FF0000"/>
                </a:solidFill>
              </a:rPr>
              <a:t>g(n)+h(n)</a:t>
            </a:r>
            <a:endParaRPr lang="ko-KR" altLang="en-US" dirty="0"/>
          </a:p>
        </p:txBody>
      </p:sp>
      <p:pic>
        <p:nvPicPr>
          <p:cNvPr id="362498" name="Picture 2"/>
          <p:cNvPicPr>
            <a:picLocks noChangeAspect="1" noChangeArrowheads="1"/>
          </p:cNvPicPr>
          <p:nvPr/>
        </p:nvPicPr>
        <p:blipFill>
          <a:blip r:embed="rId3" cstate="print"/>
          <a:srcRect t="3246"/>
          <a:stretch>
            <a:fillRect/>
          </a:stretch>
        </p:blipFill>
        <p:spPr bwMode="auto">
          <a:xfrm>
            <a:off x="1847529" y="2132856"/>
            <a:ext cx="6431319" cy="4293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373F7555-4057-46A9-BAD0-366EE0C79C2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120" y="1412776"/>
            <a:ext cx="4536504" cy="271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270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88640"/>
            <a:ext cx="921702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3.5.2 A* search: Minimizing </a:t>
            </a:r>
          </a:p>
          <a:p>
            <a:pPr eaLnBrk="1" hangingPunct="1"/>
            <a:r>
              <a:rPr lang="en-US" sz="4000" b="1" kern="0" dirty="0"/>
              <a:t>the total estimated solution cost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1981200" y="1484785"/>
            <a:ext cx="8229600" cy="4641379"/>
          </a:xfrm>
        </p:spPr>
        <p:txBody>
          <a:bodyPr/>
          <a:lstStyle/>
          <a:p>
            <a:r>
              <a:rPr lang="en-US" altLang="ko-KR" dirty="0"/>
              <a:t>Strategies, </a:t>
            </a:r>
            <a:r>
              <a:rPr lang="en-US" altLang="ko-KR" b="1" i="1" dirty="0">
                <a:solidFill>
                  <a:srgbClr val="FF0000"/>
                </a:solidFill>
              </a:rPr>
              <a:t>g(n)+h(n)</a:t>
            </a:r>
            <a:endParaRPr lang="ko-KR" altLang="en-US" dirty="0"/>
          </a:p>
        </p:txBody>
      </p:sp>
      <p:pic>
        <p:nvPicPr>
          <p:cNvPr id="3635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15480" y="2132856"/>
            <a:ext cx="6660034" cy="48263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373F7555-4057-46A9-BAD0-366EE0C79C2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120" y="1412776"/>
            <a:ext cx="4536504" cy="271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92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88640"/>
            <a:ext cx="921702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3.5.2 A* search: Minimizing </a:t>
            </a:r>
          </a:p>
          <a:p>
            <a:pPr eaLnBrk="1" hangingPunct="1"/>
            <a:r>
              <a:rPr lang="en-US" sz="4000" b="1" kern="0" dirty="0"/>
              <a:t>the total estimated solution cost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1981200" y="1484785"/>
            <a:ext cx="8229600" cy="4641379"/>
          </a:xfrm>
        </p:spPr>
        <p:txBody>
          <a:bodyPr/>
          <a:lstStyle/>
          <a:p>
            <a:r>
              <a:rPr lang="en-US" altLang="ko-KR" b="1" dirty="0">
                <a:solidFill>
                  <a:srgbClr val="0070C0"/>
                </a:solidFill>
              </a:rPr>
              <a:t>0/1 Knapsack problem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  <p:pic>
        <p:nvPicPr>
          <p:cNvPr id="36454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99656" y="2204864"/>
            <a:ext cx="5616624" cy="442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008132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88640"/>
            <a:ext cx="921702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3.5.2 A* search: Minimizing </a:t>
            </a:r>
          </a:p>
          <a:p>
            <a:pPr eaLnBrk="1" hangingPunct="1"/>
            <a:r>
              <a:rPr lang="en-US" sz="4000" b="1" kern="0" dirty="0"/>
              <a:t>the total estimated solution cost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1981200" y="1340769"/>
            <a:ext cx="8229600" cy="4785395"/>
          </a:xfrm>
        </p:spPr>
        <p:txBody>
          <a:bodyPr/>
          <a:lstStyle/>
          <a:p>
            <a:r>
              <a:rPr lang="en-US" altLang="ko-KR" b="1" dirty="0">
                <a:solidFill>
                  <a:srgbClr val="0070C0"/>
                </a:solidFill>
              </a:rPr>
              <a:t>0/1 Knapsack problem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  <p:pic>
        <p:nvPicPr>
          <p:cNvPr id="364546" name="Picture 2"/>
          <p:cNvPicPr>
            <a:picLocks noChangeAspect="1" noChangeArrowheads="1"/>
          </p:cNvPicPr>
          <p:nvPr/>
        </p:nvPicPr>
        <p:blipFill>
          <a:blip r:embed="rId3" cstate="print"/>
          <a:srcRect l="42375" t="13125" r="29276" b="67489"/>
          <a:stretch>
            <a:fillRect/>
          </a:stretch>
        </p:blipFill>
        <p:spPr bwMode="auto">
          <a:xfrm>
            <a:off x="4367808" y="1988841"/>
            <a:ext cx="4067944" cy="1564709"/>
          </a:xfrm>
          <a:prstGeom prst="rect">
            <a:avLst/>
          </a:prstGeom>
          <a:noFill/>
          <a:ln w="9525">
            <a:solidFill>
              <a:srgbClr val="009900"/>
            </a:solidFill>
            <a:miter lim="800000"/>
            <a:headEnd/>
            <a:tailEnd/>
          </a:ln>
        </p:spPr>
      </p:pic>
      <p:pic>
        <p:nvPicPr>
          <p:cNvPr id="36454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87170" y="1916833"/>
            <a:ext cx="2780639" cy="2190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64548" name="Picture 4"/>
          <p:cNvPicPr>
            <a:picLocks noChangeAspect="1" noChangeArrowheads="1"/>
          </p:cNvPicPr>
          <p:nvPr/>
        </p:nvPicPr>
        <p:blipFill>
          <a:blip r:embed="rId5" cstate="print"/>
          <a:srcRect l="1215" t="2263" b="23072"/>
          <a:stretch>
            <a:fillRect/>
          </a:stretch>
        </p:blipFill>
        <p:spPr bwMode="auto">
          <a:xfrm>
            <a:off x="4367808" y="3573016"/>
            <a:ext cx="5855420" cy="2376264"/>
          </a:xfrm>
          <a:prstGeom prst="rect">
            <a:avLst/>
          </a:prstGeom>
          <a:noFill/>
          <a:ln w="9525">
            <a:solidFill>
              <a:srgbClr val="009900"/>
            </a:solidFill>
            <a:miter lim="800000"/>
            <a:headEnd/>
            <a:tailEnd/>
          </a:ln>
          <a:effectLst/>
        </p:spPr>
      </p:pic>
      <p:cxnSp>
        <p:nvCxnSpPr>
          <p:cNvPr id="8" name="직선 연결선 7"/>
          <p:cNvCxnSpPr/>
          <p:nvPr/>
        </p:nvCxnSpPr>
        <p:spPr bwMode="auto">
          <a:xfrm>
            <a:off x="6168008" y="4581128"/>
            <a:ext cx="576064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직선 연결선 8"/>
          <p:cNvCxnSpPr/>
          <p:nvPr/>
        </p:nvCxnSpPr>
        <p:spPr bwMode="auto">
          <a:xfrm>
            <a:off x="5375920" y="4509120"/>
            <a:ext cx="576064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직선 연결선 9"/>
          <p:cNvCxnSpPr/>
          <p:nvPr/>
        </p:nvCxnSpPr>
        <p:spPr bwMode="auto">
          <a:xfrm>
            <a:off x="6888088" y="4725144"/>
            <a:ext cx="2592288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직선 연결선 11"/>
          <p:cNvCxnSpPr/>
          <p:nvPr/>
        </p:nvCxnSpPr>
        <p:spPr bwMode="auto">
          <a:xfrm>
            <a:off x="4511824" y="5877272"/>
            <a:ext cx="5616624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모서리가 둥근 직사각형 13"/>
          <p:cNvSpPr/>
          <p:nvPr/>
        </p:nvSpPr>
        <p:spPr>
          <a:xfrm>
            <a:off x="4943872" y="4437112"/>
            <a:ext cx="576064" cy="2880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F(n)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6023992" y="4581128"/>
            <a:ext cx="576064" cy="2880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g(n)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9408368" y="4653136"/>
            <a:ext cx="576064" cy="2880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h(n)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8904312" y="4437112"/>
            <a:ext cx="432048" cy="1440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w</a:t>
            </a:r>
            <a:r>
              <a:rPr lang="en-US" altLang="ko-KR" sz="1200" baseline="-25000" dirty="0">
                <a:solidFill>
                  <a:schemeClr val="tx1"/>
                </a:solidFill>
              </a:rPr>
              <a:t>k</a:t>
            </a:r>
            <a:endParaRPr lang="ko-KR" altLang="en-US" sz="1200" baseline="-25000" dirty="0">
              <a:solidFill>
                <a:schemeClr val="tx1"/>
              </a:solidFill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8904312" y="4221088"/>
            <a:ext cx="432048" cy="1440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tx1"/>
                </a:solidFill>
              </a:rPr>
              <a:t>p</a:t>
            </a:r>
            <a:r>
              <a:rPr lang="en-US" altLang="ko-KR" sz="1200" baseline="-25000" dirty="0" err="1">
                <a:solidFill>
                  <a:schemeClr val="tx1"/>
                </a:solidFill>
              </a:rPr>
              <a:t>k</a:t>
            </a:r>
            <a:endParaRPr lang="ko-KR" altLang="en-US" sz="1200" baseline="-250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511824" y="6165304"/>
            <a:ext cx="360040" cy="360040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511825" y="5949281"/>
            <a:ext cx="6372111" cy="816335"/>
          </a:xfrm>
          <a:prstGeom prst="rect">
            <a:avLst/>
          </a:prstGeom>
          <a:noFill/>
          <a:ln w="9525">
            <a:solidFill>
              <a:srgbClr val="009900"/>
            </a:solidFill>
            <a:miter lim="800000"/>
            <a:headEnd/>
            <a:tailEnd/>
          </a:ln>
          <a:effectLst/>
        </p:spPr>
      </p:pic>
      <p:sp>
        <p:nvSpPr>
          <p:cNvPr id="21" name="직사각형 20"/>
          <p:cNvSpPr/>
          <p:nvPr/>
        </p:nvSpPr>
        <p:spPr>
          <a:xfrm>
            <a:off x="4511824" y="6165304"/>
            <a:ext cx="1008112" cy="360040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591944" y="1916832"/>
            <a:ext cx="360040" cy="360040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888088" y="6381328"/>
            <a:ext cx="1872208" cy="360040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171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653142" y="260649"/>
            <a:ext cx="9279969" cy="4641379"/>
          </a:xfrm>
        </p:spPr>
        <p:txBody>
          <a:bodyPr/>
          <a:lstStyle/>
          <a:p>
            <a:r>
              <a:rPr lang="en-US" altLang="ko-KR" b="1" dirty="0">
                <a:solidFill>
                  <a:srgbClr val="FF0000"/>
                </a:solidFill>
              </a:rPr>
              <a:t>Branch &amp; Bound</a:t>
            </a:r>
          </a:p>
          <a:p>
            <a:pPr lvl="1"/>
            <a:r>
              <a:rPr lang="en-US" altLang="ko-KR" b="1" dirty="0">
                <a:solidFill>
                  <a:srgbClr val="0070C0"/>
                </a:solidFill>
              </a:rPr>
              <a:t>0/1 Knapsack problem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pic>
        <p:nvPicPr>
          <p:cNvPr id="366594" name="Picture 2"/>
          <p:cNvPicPr>
            <a:picLocks noChangeAspect="1" noChangeArrowheads="1"/>
          </p:cNvPicPr>
          <p:nvPr/>
        </p:nvPicPr>
        <p:blipFill>
          <a:blip r:embed="rId3" cstate="print"/>
          <a:srcRect l="37059" t="20475" r="35773" b="47575"/>
          <a:stretch>
            <a:fillRect/>
          </a:stretch>
        </p:blipFill>
        <p:spPr bwMode="auto">
          <a:xfrm>
            <a:off x="4295800" y="1700808"/>
            <a:ext cx="6189322" cy="4238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 cstate="print"/>
          <a:srcRect l="42375" t="13125" r="29276" b="67489"/>
          <a:stretch>
            <a:fillRect/>
          </a:stretch>
        </p:blipFill>
        <p:spPr bwMode="auto">
          <a:xfrm>
            <a:off x="7176120" y="188641"/>
            <a:ext cx="3312368" cy="1274081"/>
          </a:xfrm>
          <a:prstGeom prst="rect">
            <a:avLst/>
          </a:prstGeom>
          <a:noFill/>
          <a:ln w="9525">
            <a:solidFill>
              <a:srgbClr val="009900"/>
            </a:solidFill>
            <a:miter lim="800000"/>
            <a:headEnd/>
            <a:tailEnd/>
          </a:ln>
        </p:spPr>
      </p:pic>
      <p:sp>
        <p:nvSpPr>
          <p:cNvPr id="14" name="모서리가 둥근 직사각형 13"/>
          <p:cNvSpPr/>
          <p:nvPr/>
        </p:nvSpPr>
        <p:spPr>
          <a:xfrm>
            <a:off x="1811016" y="1844824"/>
            <a:ext cx="6048672" cy="288032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0+$40(2kg)+$30(5kg)+(16-7kg)*($50/10kg)=115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811016" y="2636912"/>
            <a:ext cx="4536504" cy="432048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$40(2kg)+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$30(5kg)+(16-7kg)*($50/10kg)=115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5195392" y="2204864"/>
            <a:ext cx="5472608" cy="432048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=0+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$30(5kg)+$50(10kg)+ (16-15kg)*($10/5kg)=82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667000" y="3501008"/>
            <a:ext cx="3888432" cy="432048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$70(7kg)+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(16-7kg)*($50/10kg)=115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963144" y="3068960"/>
            <a:ext cx="4680520" cy="432048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$40(2kg)+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$0+$50(10kg)+(16-12kg)*($10/5kg)=98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4403304" y="2996952"/>
            <a:ext cx="4680520" cy="432048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=0+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$30(5kg)+$50(10kg) +(16-15kg)*($10/5kg)=82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275512" y="2996952"/>
            <a:ext cx="3888432" cy="432048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Bound =0+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$50(5kg)+$10(5kg)=60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2063552" y="3645024"/>
            <a:ext cx="3348880" cy="864096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$120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Not partial knapsack, 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0/1 knapsack, so insert 1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weight &gt; W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5411416" y="4941168"/>
            <a:ext cx="144016" cy="144016"/>
            <a:chOff x="3779912" y="5013176"/>
            <a:chExt cx="144016" cy="144016"/>
          </a:xfrm>
        </p:grpSpPr>
        <p:cxnSp>
          <p:nvCxnSpPr>
            <p:cNvPr id="24" name="직선 연결선 23"/>
            <p:cNvCxnSpPr/>
            <p:nvPr/>
          </p:nvCxnSpPr>
          <p:spPr bwMode="auto">
            <a:xfrm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직선 연결선 26"/>
            <p:cNvCxnSpPr/>
            <p:nvPr/>
          </p:nvCxnSpPr>
          <p:spPr bwMode="auto">
            <a:xfrm flipH="1"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2" name="모서리가 둥근 직사각형 31"/>
          <p:cNvSpPr/>
          <p:nvPr/>
        </p:nvSpPr>
        <p:spPr>
          <a:xfrm>
            <a:off x="2531096" y="4005064"/>
            <a:ext cx="3888432" cy="360040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$70(7kg)+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$10(2kg)=80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3683224" y="4005064"/>
            <a:ext cx="3888432" cy="360040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$90(12kg)+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(16-12)*($10/5kg)=98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4403304" y="4005064"/>
            <a:ext cx="3888432" cy="360040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$40(2kg)+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$10(5kg)=50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5123384" y="4005064"/>
            <a:ext cx="3888432" cy="360040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$80(15kg)+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(16-15kg)*($10/5kg)=82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843464" y="4005064"/>
            <a:ext cx="3888432" cy="360040"/>
          </a:xfrm>
          <a:prstGeom prst="roundRect">
            <a:avLst/>
          </a:prstGeom>
          <a:solidFill>
            <a:srgbClr val="C3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Bound = $30(5kg)+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$10(5kg)=40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pic>
        <p:nvPicPr>
          <p:cNvPr id="366595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071665" y="5932623"/>
            <a:ext cx="6372111" cy="816335"/>
          </a:xfrm>
          <a:prstGeom prst="rect">
            <a:avLst/>
          </a:prstGeom>
          <a:noFill/>
          <a:ln w="9525">
            <a:solidFill>
              <a:srgbClr val="009900"/>
            </a:solidFill>
            <a:miter lim="800000"/>
            <a:headEnd/>
            <a:tailEnd/>
          </a:ln>
          <a:effectLst/>
        </p:spPr>
      </p:pic>
      <p:grpSp>
        <p:nvGrpSpPr>
          <p:cNvPr id="40" name="그룹 39"/>
          <p:cNvGrpSpPr/>
          <p:nvPr/>
        </p:nvGrpSpPr>
        <p:grpSpPr>
          <a:xfrm>
            <a:off x="8184232" y="1772816"/>
            <a:ext cx="1368152" cy="288032"/>
            <a:chOff x="6660232" y="1772816"/>
            <a:chExt cx="1368152" cy="288032"/>
          </a:xfrm>
        </p:grpSpPr>
        <p:cxnSp>
          <p:nvCxnSpPr>
            <p:cNvPr id="38" name="직선 화살표 연결선 37"/>
            <p:cNvCxnSpPr/>
            <p:nvPr/>
          </p:nvCxnSpPr>
          <p:spPr bwMode="auto">
            <a:xfrm flipH="1">
              <a:off x="6660232" y="1916832"/>
              <a:ext cx="288032" cy="720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9" name="직사각형 38"/>
            <p:cNvSpPr/>
            <p:nvPr/>
          </p:nvSpPr>
          <p:spPr>
            <a:xfrm>
              <a:off x="6948264" y="1772816"/>
              <a:ext cx="1080120" cy="288032"/>
            </a:xfrm>
            <a:prstGeom prst="rect">
              <a:avLst/>
            </a:prstGeom>
            <a:solidFill>
              <a:srgbClr val="C3BA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rgbClr val="FF0000"/>
                  </a:solidFill>
                </a:rPr>
                <a:t>maxprofit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6816080" y="2636912"/>
            <a:ext cx="1368152" cy="288032"/>
            <a:chOff x="6660232" y="1772816"/>
            <a:chExt cx="1368152" cy="288032"/>
          </a:xfrm>
        </p:grpSpPr>
        <p:cxnSp>
          <p:nvCxnSpPr>
            <p:cNvPr id="42" name="직선 화살표 연결선 41"/>
            <p:cNvCxnSpPr/>
            <p:nvPr/>
          </p:nvCxnSpPr>
          <p:spPr bwMode="auto">
            <a:xfrm flipH="1">
              <a:off x="6660232" y="1916832"/>
              <a:ext cx="288032" cy="720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43" name="직사각형 42"/>
            <p:cNvSpPr/>
            <p:nvPr/>
          </p:nvSpPr>
          <p:spPr>
            <a:xfrm>
              <a:off x="6948264" y="1772816"/>
              <a:ext cx="1080120" cy="288032"/>
            </a:xfrm>
            <a:prstGeom prst="rect">
              <a:avLst/>
            </a:prstGeom>
            <a:solidFill>
              <a:srgbClr val="C3BA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rgbClr val="FF0000"/>
                  </a:solidFill>
                </a:rPr>
                <a:t>maxprofit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5879976" y="3501008"/>
            <a:ext cx="1368152" cy="288032"/>
            <a:chOff x="6660232" y="1772816"/>
            <a:chExt cx="1368152" cy="288032"/>
          </a:xfrm>
        </p:grpSpPr>
        <p:cxnSp>
          <p:nvCxnSpPr>
            <p:cNvPr id="45" name="직선 화살표 연결선 44"/>
            <p:cNvCxnSpPr/>
            <p:nvPr/>
          </p:nvCxnSpPr>
          <p:spPr bwMode="auto">
            <a:xfrm flipH="1">
              <a:off x="6660232" y="1916832"/>
              <a:ext cx="288032" cy="720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46" name="직사각형 45"/>
            <p:cNvSpPr/>
            <p:nvPr/>
          </p:nvSpPr>
          <p:spPr>
            <a:xfrm>
              <a:off x="6948264" y="1772816"/>
              <a:ext cx="1080120" cy="288032"/>
            </a:xfrm>
            <a:prstGeom prst="rect">
              <a:avLst/>
            </a:prstGeom>
            <a:solidFill>
              <a:srgbClr val="C3BA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rgbClr val="FF0000"/>
                  </a:solidFill>
                </a:rPr>
                <a:t>maxprofit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47" name="그룹 46"/>
          <p:cNvGrpSpPr/>
          <p:nvPr/>
        </p:nvGrpSpPr>
        <p:grpSpPr>
          <a:xfrm>
            <a:off x="9840416" y="4077072"/>
            <a:ext cx="144016" cy="144016"/>
            <a:chOff x="3779912" y="5013176"/>
            <a:chExt cx="144016" cy="144016"/>
          </a:xfrm>
        </p:grpSpPr>
        <p:cxnSp>
          <p:nvCxnSpPr>
            <p:cNvPr id="48" name="직선 연결선 47"/>
            <p:cNvCxnSpPr/>
            <p:nvPr/>
          </p:nvCxnSpPr>
          <p:spPr bwMode="auto">
            <a:xfrm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9" name="직선 연결선 48"/>
            <p:cNvCxnSpPr/>
            <p:nvPr/>
          </p:nvCxnSpPr>
          <p:spPr bwMode="auto">
            <a:xfrm flipH="1"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0" name="그룹 49"/>
          <p:cNvGrpSpPr/>
          <p:nvPr/>
        </p:nvGrpSpPr>
        <p:grpSpPr>
          <a:xfrm>
            <a:off x="7248128" y="4293096"/>
            <a:ext cx="1368152" cy="288032"/>
            <a:chOff x="6660232" y="1772816"/>
            <a:chExt cx="1368152" cy="288032"/>
          </a:xfrm>
        </p:grpSpPr>
        <p:cxnSp>
          <p:nvCxnSpPr>
            <p:cNvPr id="51" name="직선 화살표 연결선 50"/>
            <p:cNvCxnSpPr/>
            <p:nvPr/>
          </p:nvCxnSpPr>
          <p:spPr bwMode="auto">
            <a:xfrm flipH="1">
              <a:off x="6660232" y="1916832"/>
              <a:ext cx="288032" cy="720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2" name="직사각형 51"/>
            <p:cNvSpPr/>
            <p:nvPr/>
          </p:nvSpPr>
          <p:spPr>
            <a:xfrm>
              <a:off x="6948264" y="1772816"/>
              <a:ext cx="1080120" cy="288032"/>
            </a:xfrm>
            <a:prstGeom prst="rect">
              <a:avLst/>
            </a:prstGeom>
            <a:solidFill>
              <a:srgbClr val="C3BA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rgbClr val="FF0000"/>
                  </a:solidFill>
                </a:rPr>
                <a:t>maxprofit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7968208" y="5013176"/>
            <a:ext cx="144016" cy="144016"/>
            <a:chOff x="3779912" y="5013176"/>
            <a:chExt cx="144016" cy="144016"/>
          </a:xfrm>
        </p:grpSpPr>
        <p:cxnSp>
          <p:nvCxnSpPr>
            <p:cNvPr id="54" name="직선 연결선 53"/>
            <p:cNvCxnSpPr/>
            <p:nvPr/>
          </p:nvCxnSpPr>
          <p:spPr bwMode="auto">
            <a:xfrm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직선 연결선 54"/>
            <p:cNvCxnSpPr/>
            <p:nvPr/>
          </p:nvCxnSpPr>
          <p:spPr bwMode="auto">
            <a:xfrm flipH="1"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6" name="그룹 55"/>
          <p:cNvGrpSpPr/>
          <p:nvPr/>
        </p:nvGrpSpPr>
        <p:grpSpPr>
          <a:xfrm>
            <a:off x="8544272" y="5013176"/>
            <a:ext cx="144016" cy="144016"/>
            <a:chOff x="3779912" y="5013176"/>
            <a:chExt cx="144016" cy="144016"/>
          </a:xfrm>
        </p:grpSpPr>
        <p:cxnSp>
          <p:nvCxnSpPr>
            <p:cNvPr id="57" name="직선 연결선 56"/>
            <p:cNvCxnSpPr/>
            <p:nvPr/>
          </p:nvCxnSpPr>
          <p:spPr bwMode="auto">
            <a:xfrm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8" name="직선 연결선 57"/>
            <p:cNvCxnSpPr/>
            <p:nvPr/>
          </p:nvCxnSpPr>
          <p:spPr bwMode="auto">
            <a:xfrm flipH="1"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9" name="그룹 58"/>
          <p:cNvGrpSpPr/>
          <p:nvPr/>
        </p:nvGrpSpPr>
        <p:grpSpPr>
          <a:xfrm>
            <a:off x="9336360" y="5013176"/>
            <a:ext cx="144016" cy="144016"/>
            <a:chOff x="3779912" y="5013176"/>
            <a:chExt cx="144016" cy="144016"/>
          </a:xfrm>
        </p:grpSpPr>
        <p:cxnSp>
          <p:nvCxnSpPr>
            <p:cNvPr id="60" name="직선 연결선 59"/>
            <p:cNvCxnSpPr/>
            <p:nvPr/>
          </p:nvCxnSpPr>
          <p:spPr bwMode="auto">
            <a:xfrm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1" name="직선 연결선 60"/>
            <p:cNvCxnSpPr/>
            <p:nvPr/>
          </p:nvCxnSpPr>
          <p:spPr bwMode="auto">
            <a:xfrm flipH="1"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46078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5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6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88640"/>
            <a:ext cx="921702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3.5.2 A* search: Minimizing </a:t>
            </a:r>
          </a:p>
          <a:p>
            <a:pPr eaLnBrk="1" hangingPunct="1"/>
            <a:r>
              <a:rPr lang="en-US" sz="4000" b="1" kern="0" dirty="0"/>
              <a:t>the total estimated solution cost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1981200" y="1484785"/>
            <a:ext cx="8795320" cy="4641379"/>
          </a:xfrm>
        </p:spPr>
        <p:txBody>
          <a:bodyPr/>
          <a:lstStyle/>
          <a:p>
            <a:r>
              <a:rPr lang="en-US" altLang="ko-KR" b="1" dirty="0">
                <a:solidFill>
                  <a:srgbClr val="0070C0"/>
                </a:solidFill>
              </a:rPr>
              <a:t>0/1 Knapsack problem- </a:t>
            </a:r>
            <a:r>
              <a:rPr lang="en-US" altLang="ko-KR" b="1" dirty="0">
                <a:solidFill>
                  <a:srgbClr val="FF0000"/>
                </a:solidFill>
              </a:rPr>
              <a:t>A*, Quiz4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pic>
        <p:nvPicPr>
          <p:cNvPr id="364546" name="Picture 2"/>
          <p:cNvPicPr>
            <a:picLocks noChangeAspect="1" noChangeArrowheads="1"/>
          </p:cNvPicPr>
          <p:nvPr/>
        </p:nvPicPr>
        <p:blipFill>
          <a:blip r:embed="rId3" cstate="print"/>
          <a:srcRect l="42375" t="33203" r="29276" b="32180"/>
          <a:stretch>
            <a:fillRect/>
          </a:stretch>
        </p:blipFill>
        <p:spPr bwMode="auto">
          <a:xfrm>
            <a:off x="5087888" y="2276872"/>
            <a:ext cx="5870810" cy="4032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/>
          <a:srcRect l="42375" t="13125" r="29276" b="67489"/>
          <a:stretch>
            <a:fillRect/>
          </a:stretch>
        </p:blipFill>
        <p:spPr bwMode="auto">
          <a:xfrm>
            <a:off x="1703512" y="2348881"/>
            <a:ext cx="3556932" cy="1368152"/>
          </a:xfrm>
          <a:prstGeom prst="rect">
            <a:avLst/>
          </a:prstGeom>
          <a:noFill/>
          <a:ln w="9525">
            <a:solidFill>
              <a:srgbClr val="009900"/>
            </a:solidFill>
            <a:miter lim="800000"/>
            <a:headEnd/>
            <a:tailEnd/>
          </a:ln>
        </p:spPr>
      </p:pic>
      <p:grpSp>
        <p:nvGrpSpPr>
          <p:cNvPr id="7" name="그룹 6"/>
          <p:cNvGrpSpPr/>
          <p:nvPr/>
        </p:nvGrpSpPr>
        <p:grpSpPr>
          <a:xfrm>
            <a:off x="9048328" y="2348880"/>
            <a:ext cx="1368152" cy="288032"/>
            <a:chOff x="6660232" y="1772816"/>
            <a:chExt cx="1368152" cy="288032"/>
          </a:xfrm>
        </p:grpSpPr>
        <p:cxnSp>
          <p:nvCxnSpPr>
            <p:cNvPr id="8" name="직선 화살표 연결선 7"/>
            <p:cNvCxnSpPr/>
            <p:nvPr/>
          </p:nvCxnSpPr>
          <p:spPr bwMode="auto">
            <a:xfrm flipH="1">
              <a:off x="6660232" y="1916832"/>
              <a:ext cx="288032" cy="720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9" name="직사각형 8"/>
            <p:cNvSpPr/>
            <p:nvPr/>
          </p:nvSpPr>
          <p:spPr>
            <a:xfrm>
              <a:off x="6948264" y="1772816"/>
              <a:ext cx="1080120" cy="288032"/>
            </a:xfrm>
            <a:prstGeom prst="rect">
              <a:avLst/>
            </a:prstGeom>
            <a:solidFill>
              <a:srgbClr val="C3BA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rgbClr val="FF0000"/>
                  </a:solidFill>
                </a:rPr>
                <a:t>maxprofit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680176" y="3140968"/>
            <a:ext cx="1368152" cy="288032"/>
            <a:chOff x="6660232" y="1772816"/>
            <a:chExt cx="1368152" cy="288032"/>
          </a:xfrm>
        </p:grpSpPr>
        <p:cxnSp>
          <p:nvCxnSpPr>
            <p:cNvPr id="11" name="직선 화살표 연결선 10"/>
            <p:cNvCxnSpPr/>
            <p:nvPr/>
          </p:nvCxnSpPr>
          <p:spPr bwMode="auto">
            <a:xfrm flipH="1">
              <a:off x="6660232" y="1916832"/>
              <a:ext cx="288032" cy="720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2" name="직사각형 11"/>
            <p:cNvSpPr/>
            <p:nvPr/>
          </p:nvSpPr>
          <p:spPr>
            <a:xfrm>
              <a:off x="6948264" y="1772816"/>
              <a:ext cx="1080120" cy="288032"/>
            </a:xfrm>
            <a:prstGeom prst="rect">
              <a:avLst/>
            </a:prstGeom>
            <a:solidFill>
              <a:srgbClr val="C3BA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rgbClr val="FF0000"/>
                  </a:solidFill>
                </a:rPr>
                <a:t>maxprofit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816080" y="3933056"/>
            <a:ext cx="1368152" cy="288032"/>
            <a:chOff x="6660232" y="1772816"/>
            <a:chExt cx="1368152" cy="288032"/>
          </a:xfrm>
        </p:grpSpPr>
        <p:cxnSp>
          <p:nvCxnSpPr>
            <p:cNvPr id="14" name="직선 화살표 연결선 13"/>
            <p:cNvCxnSpPr/>
            <p:nvPr/>
          </p:nvCxnSpPr>
          <p:spPr bwMode="auto">
            <a:xfrm flipH="1">
              <a:off x="6660232" y="1916832"/>
              <a:ext cx="288032" cy="720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5" name="직사각형 14"/>
            <p:cNvSpPr/>
            <p:nvPr/>
          </p:nvSpPr>
          <p:spPr>
            <a:xfrm>
              <a:off x="6948264" y="1772816"/>
              <a:ext cx="1080120" cy="288032"/>
            </a:xfrm>
            <a:prstGeom prst="rect">
              <a:avLst/>
            </a:prstGeom>
            <a:solidFill>
              <a:srgbClr val="C3BA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rgbClr val="FF0000"/>
                  </a:solidFill>
                </a:rPr>
                <a:t>maxprofit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240016" y="5517232"/>
            <a:ext cx="144016" cy="144016"/>
            <a:chOff x="3779912" y="5013176"/>
            <a:chExt cx="144016" cy="144016"/>
          </a:xfrm>
        </p:grpSpPr>
        <p:cxnSp>
          <p:nvCxnSpPr>
            <p:cNvPr id="17" name="직선 연결선 16"/>
            <p:cNvCxnSpPr/>
            <p:nvPr/>
          </p:nvCxnSpPr>
          <p:spPr bwMode="auto">
            <a:xfrm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직선 연결선 17"/>
            <p:cNvCxnSpPr/>
            <p:nvPr/>
          </p:nvCxnSpPr>
          <p:spPr bwMode="auto">
            <a:xfrm flipH="1"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2" name="그룹 21"/>
          <p:cNvGrpSpPr/>
          <p:nvPr/>
        </p:nvGrpSpPr>
        <p:grpSpPr>
          <a:xfrm>
            <a:off x="8256240" y="4797152"/>
            <a:ext cx="1368152" cy="288032"/>
            <a:chOff x="6660232" y="1772816"/>
            <a:chExt cx="1368152" cy="288032"/>
          </a:xfrm>
        </p:grpSpPr>
        <p:cxnSp>
          <p:nvCxnSpPr>
            <p:cNvPr id="23" name="직선 화살표 연결선 22"/>
            <p:cNvCxnSpPr/>
            <p:nvPr/>
          </p:nvCxnSpPr>
          <p:spPr bwMode="auto">
            <a:xfrm flipH="1">
              <a:off x="6660232" y="1916832"/>
              <a:ext cx="288032" cy="720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4" name="직사각형 23"/>
            <p:cNvSpPr/>
            <p:nvPr/>
          </p:nvSpPr>
          <p:spPr>
            <a:xfrm>
              <a:off x="6948264" y="1772816"/>
              <a:ext cx="1080120" cy="288032"/>
            </a:xfrm>
            <a:prstGeom prst="rect">
              <a:avLst/>
            </a:prstGeom>
            <a:solidFill>
              <a:srgbClr val="C3BA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solidFill>
                    <a:srgbClr val="FF0000"/>
                  </a:solidFill>
                </a:rPr>
                <a:t>maxprofit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7032104" y="5517232"/>
            <a:ext cx="144016" cy="144016"/>
            <a:chOff x="3779912" y="5013176"/>
            <a:chExt cx="144016" cy="144016"/>
          </a:xfrm>
        </p:grpSpPr>
        <p:cxnSp>
          <p:nvCxnSpPr>
            <p:cNvPr id="27" name="직선 연결선 26"/>
            <p:cNvCxnSpPr/>
            <p:nvPr/>
          </p:nvCxnSpPr>
          <p:spPr bwMode="auto">
            <a:xfrm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직선 연결선 27"/>
            <p:cNvCxnSpPr/>
            <p:nvPr/>
          </p:nvCxnSpPr>
          <p:spPr bwMode="auto">
            <a:xfrm flipH="1"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9" name="그룹 28"/>
          <p:cNvGrpSpPr/>
          <p:nvPr/>
        </p:nvGrpSpPr>
        <p:grpSpPr>
          <a:xfrm>
            <a:off x="8904312" y="5517232"/>
            <a:ext cx="144016" cy="144016"/>
            <a:chOff x="3779912" y="5013176"/>
            <a:chExt cx="144016" cy="144016"/>
          </a:xfrm>
        </p:grpSpPr>
        <p:cxnSp>
          <p:nvCxnSpPr>
            <p:cNvPr id="30" name="직선 연결선 29"/>
            <p:cNvCxnSpPr/>
            <p:nvPr/>
          </p:nvCxnSpPr>
          <p:spPr bwMode="auto">
            <a:xfrm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직선 연결선 30"/>
            <p:cNvCxnSpPr/>
            <p:nvPr/>
          </p:nvCxnSpPr>
          <p:spPr bwMode="auto">
            <a:xfrm flipH="1"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2" name="그룹 31"/>
          <p:cNvGrpSpPr/>
          <p:nvPr/>
        </p:nvGrpSpPr>
        <p:grpSpPr>
          <a:xfrm>
            <a:off x="10272464" y="3861048"/>
            <a:ext cx="144016" cy="144016"/>
            <a:chOff x="3779912" y="5013176"/>
            <a:chExt cx="144016" cy="144016"/>
          </a:xfrm>
        </p:grpSpPr>
        <p:cxnSp>
          <p:nvCxnSpPr>
            <p:cNvPr id="33" name="직선 연결선 32"/>
            <p:cNvCxnSpPr/>
            <p:nvPr/>
          </p:nvCxnSpPr>
          <p:spPr bwMode="auto">
            <a:xfrm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직선 연결선 33"/>
            <p:cNvCxnSpPr/>
            <p:nvPr/>
          </p:nvCxnSpPr>
          <p:spPr bwMode="auto">
            <a:xfrm flipH="1">
              <a:off x="3779912" y="5013176"/>
              <a:ext cx="144016" cy="14401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30231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88640"/>
            <a:ext cx="921702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3.5.2 A* search: Minimizing </a:t>
            </a:r>
          </a:p>
          <a:p>
            <a:pPr eaLnBrk="1" hangingPunct="1"/>
            <a:r>
              <a:rPr lang="en-US" sz="4000" b="1" kern="0" dirty="0"/>
              <a:t>the total estimated solution cost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1703512" y="1484785"/>
            <a:ext cx="8965504" cy="4641379"/>
          </a:xfrm>
        </p:spPr>
        <p:txBody>
          <a:bodyPr/>
          <a:lstStyle/>
          <a:p>
            <a:r>
              <a:rPr lang="en-US" altLang="ko-KR" b="1" dirty="0">
                <a:solidFill>
                  <a:srgbClr val="0070C0"/>
                </a:solidFill>
              </a:rPr>
              <a:t>0/1 Knapsack problem- </a:t>
            </a:r>
            <a:r>
              <a:rPr lang="en-US" altLang="ko-KR" b="1" dirty="0">
                <a:solidFill>
                  <a:srgbClr val="FF0000"/>
                </a:solidFill>
              </a:rPr>
              <a:t>Backtracking*, Quiz4</a:t>
            </a:r>
            <a:endParaRPr lang="ko-KR" altLang="en-US" b="1" dirty="0">
              <a:solidFill>
                <a:srgbClr val="FF0000"/>
              </a:solidFill>
            </a:endParaRPr>
          </a:p>
          <a:p>
            <a:endParaRPr lang="ko-KR" alt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 l="42375" t="13125" r="29276" b="67489"/>
          <a:stretch>
            <a:fillRect/>
          </a:stretch>
        </p:blipFill>
        <p:spPr bwMode="auto">
          <a:xfrm>
            <a:off x="2783632" y="2636912"/>
            <a:ext cx="3556932" cy="1368152"/>
          </a:xfrm>
          <a:prstGeom prst="rect">
            <a:avLst/>
          </a:prstGeom>
          <a:noFill/>
          <a:ln w="9525">
            <a:solidFill>
              <a:srgbClr val="009900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22676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88640"/>
            <a:ext cx="921702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3.5.2 A* search: Minimizing </a:t>
            </a:r>
          </a:p>
          <a:p>
            <a:pPr eaLnBrk="1" hangingPunct="1"/>
            <a:r>
              <a:rPr lang="en-US" sz="4000" b="1" kern="0" dirty="0"/>
              <a:t>the total estimated solution cost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2063552" y="1484784"/>
            <a:ext cx="8064896" cy="5040560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Time Complexity</a:t>
            </a:r>
          </a:p>
          <a:p>
            <a:endParaRPr lang="en-US" dirty="0">
              <a:ea typeface="+mj-ea"/>
            </a:endParaRPr>
          </a:p>
          <a:p>
            <a:endParaRPr lang="en-US" dirty="0">
              <a:ea typeface="+mj-ea"/>
            </a:endParaRPr>
          </a:p>
        </p:txBody>
      </p:sp>
      <p:pic>
        <p:nvPicPr>
          <p:cNvPr id="365570" name="Picture 2"/>
          <p:cNvPicPr>
            <a:picLocks noChangeAspect="1" noChangeArrowheads="1"/>
          </p:cNvPicPr>
          <p:nvPr/>
        </p:nvPicPr>
        <p:blipFill>
          <a:blip r:embed="rId3" cstate="print"/>
          <a:srcRect l="41639" t="19950" r="29126" b="77425"/>
          <a:stretch>
            <a:fillRect/>
          </a:stretch>
        </p:blipFill>
        <p:spPr bwMode="auto">
          <a:xfrm>
            <a:off x="2351584" y="1988840"/>
            <a:ext cx="7128792" cy="360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 l="40753" t="38325" r="29126" b="31751"/>
          <a:stretch>
            <a:fillRect/>
          </a:stretch>
        </p:blipFill>
        <p:spPr bwMode="auto">
          <a:xfrm>
            <a:off x="2351584" y="2420888"/>
            <a:ext cx="6768752" cy="3782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80456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88640"/>
            <a:ext cx="921702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3.5.2 A* search: Minimizing </a:t>
            </a:r>
          </a:p>
          <a:p>
            <a:pPr eaLnBrk="1" hangingPunct="1"/>
            <a:r>
              <a:rPr lang="en-US" sz="4000" b="1" kern="0" dirty="0"/>
              <a:t>the total estimated solution cost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2063552" y="1628800"/>
            <a:ext cx="8064896" cy="4896544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Robot path planning: TSP</a:t>
            </a:r>
          </a:p>
          <a:p>
            <a:endParaRPr lang="en-US" dirty="0">
              <a:ea typeface="+mj-ea"/>
            </a:endParaRPr>
          </a:p>
          <a:p>
            <a:endParaRPr lang="en-US" dirty="0">
              <a:ea typeface="+mj-ea"/>
            </a:endParaRPr>
          </a:p>
        </p:txBody>
      </p:sp>
      <p:pic>
        <p:nvPicPr>
          <p:cNvPr id="36557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67609" y="2204865"/>
            <a:ext cx="3384375" cy="20432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6557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34648" y="2060848"/>
            <a:ext cx="3445729" cy="3373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65573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39617" y="4149080"/>
            <a:ext cx="3449191" cy="2619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561935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16632"/>
            <a:ext cx="9036496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>
                <a:solidFill>
                  <a:srgbClr val="FF0000"/>
                </a:solidFill>
              </a:rPr>
              <a:t>Mid-Term Project(April.24</a:t>
            </a:r>
            <a:r>
              <a:rPr lang="en-US" sz="4000" b="1" kern="0" baseline="30000" dirty="0">
                <a:solidFill>
                  <a:srgbClr val="FF0000"/>
                </a:solidFill>
              </a:rPr>
              <a:t>th</a:t>
            </a:r>
            <a:r>
              <a:rPr lang="en-US" sz="4000" b="1" kern="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2063552" y="1628800"/>
            <a:ext cx="8064896" cy="4896544"/>
          </a:xfrm>
        </p:spPr>
        <p:txBody>
          <a:bodyPr>
            <a:normAutofit/>
          </a:bodyPr>
          <a:lstStyle/>
          <a:p>
            <a:endParaRPr lang="en-US" dirty="0">
              <a:ea typeface="+mj-ea"/>
            </a:endParaRPr>
          </a:p>
          <a:p>
            <a:endParaRPr lang="en-US" dirty="0">
              <a:ea typeface="+mj-ea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E5730CB-7D50-4FA5-86C6-D1B31FF1DCE4}"/>
              </a:ext>
            </a:extLst>
          </p:cNvPr>
          <p:cNvSpPr txBox="1">
            <a:spLocks/>
          </p:cNvSpPr>
          <p:nvPr/>
        </p:nvSpPr>
        <p:spPr bwMode="auto">
          <a:xfrm>
            <a:off x="1919536" y="1124744"/>
            <a:ext cx="8229600" cy="4929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eaLnBrk="0" fontAlgn="base" hangingPunct="0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r>
              <a:rPr kumimoji="1" lang="en-US" altLang="ko-KR" sz="3200" kern="0" dirty="0"/>
              <a:t>VLSI XQF131 131 points layout TSP</a:t>
            </a:r>
          </a:p>
          <a:p>
            <a:pPr marL="800100" lvl="1" indent="-342900" eaLnBrk="0" hangingPunct="0">
              <a:spcBef>
                <a:spcPct val="20000"/>
              </a:spcBef>
              <a:buFontTx/>
              <a:buChar char="•"/>
            </a:pPr>
            <a:r>
              <a:rPr kumimoji="1" lang="en-US" altLang="ko-KR" sz="3200" kern="0" dirty="0"/>
              <a:t>Waterloo University, Mathematics</a:t>
            </a:r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defRPr/>
            </a:pPr>
            <a:r>
              <a:rPr kumimoji="1" lang="en-US" altLang="ko-KR" sz="2000" kern="0" dirty="0">
                <a:hlinkClick r:id="rId3"/>
              </a:rPr>
              <a:t>https://www.math.uwaterloo.ca/tsp/data/index.html</a:t>
            </a:r>
            <a:endParaRPr kumimoji="1" lang="en-US" altLang="ko-KR" sz="2000" kern="0" dirty="0"/>
          </a:p>
          <a:p>
            <a:pPr marL="742950" lvl="1" indent="-285750" eaLnBrk="0" fontAlgn="base" hangingPunct="0">
              <a:spcBef>
                <a:spcPct val="20000"/>
              </a:spcBef>
              <a:spcAft>
                <a:spcPct val="0"/>
              </a:spcAft>
              <a:buFontTx/>
              <a:buChar char="–"/>
              <a:defRPr/>
            </a:pPr>
            <a:endParaRPr kumimoji="1" lang="ko-KR" altLang="en-US" sz="2000" kern="0" dirty="0"/>
          </a:p>
        </p:txBody>
      </p:sp>
      <p:pic>
        <p:nvPicPr>
          <p:cNvPr id="367618" name="Picture 2"/>
          <p:cNvPicPr>
            <a:picLocks noChangeAspect="1" noChangeArrowheads="1"/>
          </p:cNvPicPr>
          <p:nvPr/>
        </p:nvPicPr>
        <p:blipFill>
          <a:blip r:embed="rId4" cstate="print"/>
          <a:srcRect l="9796" t="12883"/>
          <a:stretch>
            <a:fillRect/>
          </a:stretch>
        </p:blipFill>
        <p:spPr bwMode="auto">
          <a:xfrm>
            <a:off x="6312024" y="2996953"/>
            <a:ext cx="3978598" cy="2787973"/>
          </a:xfrm>
          <a:prstGeom prst="rect">
            <a:avLst/>
          </a:prstGeom>
          <a:noFill/>
          <a:ln w="28575">
            <a:solidFill>
              <a:srgbClr val="92D050"/>
            </a:solidFill>
            <a:miter lim="800000"/>
            <a:headEnd/>
            <a:tailEnd/>
          </a:ln>
          <a:effectLst/>
        </p:spPr>
      </p:pic>
      <p:pic>
        <p:nvPicPr>
          <p:cNvPr id="367619" name="Picture 3"/>
          <p:cNvPicPr>
            <a:picLocks noChangeAspect="1" noChangeArrowheads="1"/>
          </p:cNvPicPr>
          <p:nvPr/>
        </p:nvPicPr>
        <p:blipFill>
          <a:blip r:embed="rId5" cstate="print"/>
          <a:srcRect t="7251" r="42900" b="12990"/>
          <a:stretch>
            <a:fillRect/>
          </a:stretch>
        </p:blipFill>
        <p:spPr bwMode="auto">
          <a:xfrm>
            <a:off x="1991544" y="2924944"/>
            <a:ext cx="4032448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79554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7488" y="188640"/>
            <a:ext cx="943304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3.5.1 Greedy Best-First search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1775520" y="1268760"/>
            <a:ext cx="8352928" cy="5256584"/>
          </a:xfrm>
        </p:spPr>
        <p:txBody>
          <a:bodyPr>
            <a:normAutofit/>
          </a:bodyPr>
          <a:lstStyle/>
          <a:p>
            <a:r>
              <a:rPr lang="en-US" altLang="ko-KR" b="1" dirty="0"/>
              <a:t>Greedy best-first search </a:t>
            </a:r>
            <a:r>
              <a:rPr lang="en-US" altLang="ko-KR" dirty="0"/>
              <a:t>tries to </a:t>
            </a:r>
            <a:r>
              <a:rPr lang="en-US" altLang="ko-KR" dirty="0">
                <a:solidFill>
                  <a:srgbClr val="0070C0"/>
                </a:solidFill>
              </a:rPr>
              <a:t>expand the node that is closest to the goal</a:t>
            </a:r>
            <a:r>
              <a:rPr lang="en-US" altLang="ko-KR" dirty="0"/>
              <a:t>, on the grounds that this is likely to lead to a solution quickly.</a:t>
            </a:r>
          </a:p>
          <a:p>
            <a:endParaRPr lang="en-US" altLang="ko-KR" sz="800" dirty="0">
              <a:ea typeface="+mj-ea"/>
            </a:endParaRPr>
          </a:p>
          <a:p>
            <a:r>
              <a:rPr lang="en-US" altLang="ko-KR" sz="2000" b="1" i="1" dirty="0">
                <a:solidFill>
                  <a:srgbClr val="CC00CC"/>
                </a:solidFill>
              </a:rPr>
              <a:t>Let </a:t>
            </a:r>
            <a:r>
              <a:rPr lang="en-US" altLang="ko-KR" sz="2000" b="1" i="1" dirty="0" err="1">
                <a:solidFill>
                  <a:srgbClr val="CC00CC"/>
                </a:solidFill>
              </a:rPr>
              <a:t>evlauation</a:t>
            </a:r>
            <a:r>
              <a:rPr lang="en-US" altLang="ko-KR" sz="2000" b="1" i="1" dirty="0">
                <a:solidFill>
                  <a:srgbClr val="CC00CC"/>
                </a:solidFill>
              </a:rPr>
              <a:t> function f(n) = h(n)</a:t>
            </a:r>
          </a:p>
          <a:p>
            <a:r>
              <a:rPr lang="en-US" altLang="ko-KR" sz="2000" b="1" i="1" dirty="0" err="1">
                <a:solidFill>
                  <a:srgbClr val="CC00CC"/>
                </a:solidFill>
              </a:rPr>
              <a:t>h</a:t>
            </a:r>
            <a:r>
              <a:rPr lang="en-US" altLang="ko-KR" sz="2000" b="1" i="1" baseline="-25000" dirty="0" err="1">
                <a:solidFill>
                  <a:srgbClr val="CC00CC"/>
                </a:solidFill>
              </a:rPr>
              <a:t>SLD</a:t>
            </a:r>
            <a:r>
              <a:rPr lang="en-US" altLang="ko-KR" sz="2000" b="1" i="1" dirty="0">
                <a:solidFill>
                  <a:srgbClr val="CC00CC"/>
                </a:solidFill>
              </a:rPr>
              <a:t>(In(Arad))</a:t>
            </a:r>
            <a:r>
              <a:rPr lang="en-US" altLang="ko-KR" sz="2000" dirty="0">
                <a:solidFill>
                  <a:srgbClr val="CC00CC"/>
                </a:solidFill>
              </a:rPr>
              <a:t>=366, Straight-line distance heuristic</a:t>
            </a:r>
          </a:p>
          <a:p>
            <a:pPr lvl="1"/>
            <a:endParaRPr lang="en-US" altLang="ko-KR" dirty="0">
              <a:solidFill>
                <a:srgbClr val="CC00CC"/>
              </a:solidFill>
            </a:endParaRPr>
          </a:p>
          <a:p>
            <a:endParaRPr lang="en-US" dirty="0">
              <a:ea typeface="+mj-ea"/>
            </a:endParaRPr>
          </a:p>
          <a:p>
            <a:endParaRPr lang="en-US" dirty="0">
              <a:ea typeface="+mj-ea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73F7555-4057-46A9-BAD0-366EE0C79C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201" y="2564904"/>
            <a:ext cx="2354147" cy="1407696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7F293B5A-381D-43C4-9C0A-9DFC4304781E}"/>
              </a:ext>
            </a:extLst>
          </p:cNvPr>
          <p:cNvSpPr/>
          <p:nvPr/>
        </p:nvSpPr>
        <p:spPr>
          <a:xfrm>
            <a:off x="7896200" y="2852936"/>
            <a:ext cx="288032" cy="216024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7F293B5A-381D-43C4-9C0A-9DFC4304781E}"/>
              </a:ext>
            </a:extLst>
          </p:cNvPr>
          <p:cNvSpPr/>
          <p:nvPr/>
        </p:nvSpPr>
        <p:spPr>
          <a:xfrm>
            <a:off x="9336360" y="3573016"/>
            <a:ext cx="288032" cy="216024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/>
          <p:nvPr/>
        </p:nvCxnSpPr>
        <p:spPr bwMode="auto">
          <a:xfrm>
            <a:off x="7968208" y="3068960"/>
            <a:ext cx="1368152" cy="64807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3300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360450" name="Picture 2"/>
          <p:cNvPicPr>
            <a:picLocks noChangeAspect="1" noChangeArrowheads="1"/>
          </p:cNvPicPr>
          <p:nvPr/>
        </p:nvPicPr>
        <p:blipFill>
          <a:blip r:embed="rId4" cstate="print"/>
          <a:srcRect l="5330" t="7604" r="13661" b="6211"/>
          <a:stretch>
            <a:fillRect/>
          </a:stretch>
        </p:blipFill>
        <p:spPr bwMode="auto">
          <a:xfrm>
            <a:off x="2423592" y="4005064"/>
            <a:ext cx="5472608" cy="2448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4" name="직선 연결선 13"/>
          <p:cNvCxnSpPr/>
          <p:nvPr/>
        </p:nvCxnSpPr>
        <p:spPr bwMode="auto">
          <a:xfrm>
            <a:off x="3143672" y="4365104"/>
            <a:ext cx="936104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직선 연결선 15"/>
          <p:cNvCxnSpPr/>
          <p:nvPr/>
        </p:nvCxnSpPr>
        <p:spPr bwMode="auto">
          <a:xfrm>
            <a:off x="5015880" y="5805264"/>
            <a:ext cx="1296144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>
            <a:off x="5015880" y="5157192"/>
            <a:ext cx="122413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직선 연결선 17"/>
          <p:cNvCxnSpPr/>
          <p:nvPr/>
        </p:nvCxnSpPr>
        <p:spPr bwMode="auto">
          <a:xfrm>
            <a:off x="5015880" y="5301208"/>
            <a:ext cx="122413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4" name="그룹 23"/>
          <p:cNvGrpSpPr/>
          <p:nvPr/>
        </p:nvGrpSpPr>
        <p:grpSpPr>
          <a:xfrm>
            <a:off x="3287688" y="4149080"/>
            <a:ext cx="2664296" cy="1008112"/>
            <a:chOff x="1907704" y="4293096"/>
            <a:chExt cx="2664296" cy="1008112"/>
          </a:xfrm>
        </p:grpSpPr>
        <p:sp>
          <p:nvSpPr>
            <p:cNvPr id="22" name="타원 21"/>
            <p:cNvSpPr/>
            <p:nvPr/>
          </p:nvSpPr>
          <p:spPr>
            <a:xfrm>
              <a:off x="1907704" y="4293096"/>
              <a:ext cx="720080" cy="2160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3851920" y="5085184"/>
              <a:ext cx="720080" cy="2160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타원 25">
            <a:extLst>
              <a:ext uri="{FF2B5EF4-FFF2-40B4-BE49-F238E27FC236}">
                <a16:creationId xmlns:a16="http://schemas.microsoft.com/office/drawing/2014/main" id="{7F293B5A-381D-43C4-9C0A-9DFC4304781E}"/>
              </a:ext>
            </a:extLst>
          </p:cNvPr>
          <p:cNvSpPr/>
          <p:nvPr/>
        </p:nvSpPr>
        <p:spPr>
          <a:xfrm>
            <a:off x="8472264" y="2996952"/>
            <a:ext cx="288032" cy="216024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3071664" y="4941168"/>
            <a:ext cx="3168352" cy="216024"/>
            <a:chOff x="1691680" y="5085184"/>
            <a:chExt cx="3168352" cy="216024"/>
          </a:xfrm>
        </p:grpSpPr>
        <p:sp>
          <p:nvSpPr>
            <p:cNvPr id="27" name="타원 26"/>
            <p:cNvSpPr/>
            <p:nvPr/>
          </p:nvSpPr>
          <p:spPr>
            <a:xfrm>
              <a:off x="1979712" y="5085184"/>
              <a:ext cx="720080" cy="21602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직선 연결선 28"/>
            <p:cNvCxnSpPr/>
            <p:nvPr/>
          </p:nvCxnSpPr>
          <p:spPr bwMode="auto">
            <a:xfrm>
              <a:off x="1691680" y="5301208"/>
              <a:ext cx="1224136" cy="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직선 연결선 30"/>
            <p:cNvCxnSpPr/>
            <p:nvPr/>
          </p:nvCxnSpPr>
          <p:spPr bwMode="auto">
            <a:xfrm>
              <a:off x="3635896" y="5157192"/>
              <a:ext cx="1224136" cy="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3" name="타원 32">
            <a:extLst>
              <a:ext uri="{FF2B5EF4-FFF2-40B4-BE49-F238E27FC236}">
                <a16:creationId xmlns:a16="http://schemas.microsoft.com/office/drawing/2014/main" id="{7F293B5A-381D-43C4-9C0A-9DFC4304781E}"/>
              </a:ext>
            </a:extLst>
          </p:cNvPr>
          <p:cNvSpPr/>
          <p:nvPr/>
        </p:nvSpPr>
        <p:spPr>
          <a:xfrm>
            <a:off x="8904312" y="2996952"/>
            <a:ext cx="288032" cy="216024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651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7488" y="188640"/>
            <a:ext cx="943304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3.5.1 Greedy Best-First search</a:t>
            </a:r>
          </a:p>
        </p:txBody>
      </p:sp>
      <p:pic>
        <p:nvPicPr>
          <p:cNvPr id="3614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03712" y="1162786"/>
            <a:ext cx="5328592" cy="5695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806497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7488" y="188640"/>
            <a:ext cx="943304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3.5.1 Greedy Best-First search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2063552" y="1412776"/>
            <a:ext cx="8352928" cy="4968552"/>
          </a:xfrm>
        </p:spPr>
        <p:txBody>
          <a:bodyPr>
            <a:noAutofit/>
          </a:bodyPr>
          <a:lstStyle/>
          <a:p>
            <a:endParaRPr lang="en-US" altLang="ko-KR" sz="2000" dirty="0">
              <a:ea typeface="+mj-ea"/>
            </a:endParaRPr>
          </a:p>
          <a:p>
            <a:endParaRPr lang="en-US" altLang="ko-KR" sz="2000" dirty="0">
              <a:ea typeface="+mj-ea"/>
            </a:endParaRPr>
          </a:p>
          <a:p>
            <a:endParaRPr lang="en-US" altLang="ko-KR" sz="2000" dirty="0">
              <a:ea typeface="+mj-ea"/>
            </a:endParaRPr>
          </a:p>
          <a:p>
            <a:endParaRPr lang="en-US" altLang="ko-KR" sz="2000" dirty="0">
              <a:ea typeface="+mj-ea"/>
            </a:endParaRPr>
          </a:p>
          <a:p>
            <a:pPr>
              <a:buNone/>
            </a:pPr>
            <a:endParaRPr lang="en-US" altLang="ko-KR" sz="2000" dirty="0">
              <a:ea typeface="+mj-ea"/>
            </a:endParaRPr>
          </a:p>
          <a:p>
            <a:pPr>
              <a:buNone/>
            </a:pPr>
            <a:endParaRPr lang="en-US" altLang="ko-KR" sz="2000" dirty="0">
              <a:ea typeface="+mj-ea"/>
            </a:endParaRPr>
          </a:p>
          <a:p>
            <a:pPr>
              <a:buNone/>
            </a:pPr>
            <a:endParaRPr lang="en-US" altLang="ko-KR" sz="2000" dirty="0">
              <a:ea typeface="+mj-ea"/>
            </a:endParaRPr>
          </a:p>
          <a:p>
            <a:r>
              <a:rPr lang="en-US" altLang="ko-KR" sz="2000" b="1" i="1" dirty="0"/>
              <a:t>f(n)=h(n)</a:t>
            </a:r>
          </a:p>
          <a:p>
            <a:pPr marL="342900" lvl="1" indent="-342900">
              <a:buFontTx/>
              <a:buChar char="•"/>
            </a:pPr>
            <a:r>
              <a:rPr lang="en-US" altLang="ko-KR" sz="2000" b="1" i="1" dirty="0"/>
              <a:t>Search cost minimal, </a:t>
            </a:r>
            <a:r>
              <a:rPr lang="en-US" altLang="ko-KR" sz="2000" b="1" i="1" dirty="0">
                <a:sym typeface="Symbol"/>
              </a:rPr>
              <a:t></a:t>
            </a:r>
            <a:r>
              <a:rPr lang="en-US" altLang="ko-KR" sz="2000" b="1" i="1" dirty="0"/>
              <a:t>f(n) </a:t>
            </a:r>
          </a:p>
          <a:p>
            <a:pPr marL="342900" lvl="1" indent="-342900">
              <a:buFontTx/>
              <a:buChar char="•"/>
            </a:pPr>
            <a:r>
              <a:rPr lang="en-US" altLang="ko-KR" sz="2000" b="1" i="1" dirty="0">
                <a:solidFill>
                  <a:srgbClr val="0070C0"/>
                </a:solidFill>
              </a:rPr>
              <a:t>Not optimal</a:t>
            </a:r>
          </a:p>
          <a:p>
            <a:pPr marL="742950" lvl="2" indent="-342900"/>
            <a:r>
              <a:rPr lang="en-US" altLang="ko-KR" b="1" i="1" dirty="0"/>
              <a:t>Arad-Sibiu-</a:t>
            </a:r>
            <a:r>
              <a:rPr lang="en-US" altLang="ko-KR" b="1" i="1" dirty="0" err="1"/>
              <a:t>Fagaras</a:t>
            </a:r>
            <a:r>
              <a:rPr lang="en-US" altLang="ko-KR" b="1" i="1" dirty="0"/>
              <a:t>-Bucharest = 140+99+211=450</a:t>
            </a:r>
          </a:p>
          <a:p>
            <a:pPr marL="742950" lvl="2" indent="-342900"/>
            <a:r>
              <a:rPr lang="en-US" altLang="ko-KR" b="1" i="1" dirty="0">
                <a:solidFill>
                  <a:srgbClr val="0070C0"/>
                </a:solidFill>
              </a:rPr>
              <a:t>Arad-Sibiu-</a:t>
            </a:r>
            <a:r>
              <a:rPr lang="en-US" altLang="ko-KR" b="1" i="1" dirty="0" err="1">
                <a:solidFill>
                  <a:srgbClr val="0070C0"/>
                </a:solidFill>
              </a:rPr>
              <a:t>Rimnicu</a:t>
            </a:r>
            <a:r>
              <a:rPr lang="en-US" altLang="ko-KR" b="1" i="1" dirty="0">
                <a:solidFill>
                  <a:srgbClr val="0070C0"/>
                </a:solidFill>
              </a:rPr>
              <a:t> </a:t>
            </a:r>
            <a:r>
              <a:rPr lang="en-US" altLang="ko-KR" b="1" i="1" dirty="0" err="1">
                <a:solidFill>
                  <a:srgbClr val="0070C0"/>
                </a:solidFill>
              </a:rPr>
              <a:t>Vilcea</a:t>
            </a:r>
            <a:r>
              <a:rPr lang="en-US" altLang="ko-KR" b="1" i="1" dirty="0">
                <a:solidFill>
                  <a:srgbClr val="0070C0"/>
                </a:solidFill>
              </a:rPr>
              <a:t>-Pitesti-Bucharest =140+80+97+101=418</a:t>
            </a:r>
            <a:endParaRPr lang="en-US" altLang="ko-KR" dirty="0">
              <a:solidFill>
                <a:srgbClr val="0070C0"/>
              </a:solidFill>
            </a:endParaRPr>
          </a:p>
          <a:p>
            <a:pPr lvl="1"/>
            <a:endParaRPr lang="en-US" altLang="ko-KR" sz="2000" dirty="0">
              <a:solidFill>
                <a:srgbClr val="CC00CC"/>
              </a:solidFill>
            </a:endParaRPr>
          </a:p>
          <a:p>
            <a:endParaRPr lang="en-US" sz="2000" dirty="0">
              <a:ea typeface="+mj-ea"/>
            </a:endParaRPr>
          </a:p>
          <a:p>
            <a:endParaRPr lang="en-US" sz="2000" dirty="0">
              <a:ea typeface="+mj-ea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73F7555-4057-46A9-BAD0-366EE0C79C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688" y="1196752"/>
            <a:ext cx="4536504" cy="2712668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7F293B5A-381D-43C4-9C0A-9DFC4304781E}"/>
              </a:ext>
            </a:extLst>
          </p:cNvPr>
          <p:cNvSpPr/>
          <p:nvPr/>
        </p:nvSpPr>
        <p:spPr>
          <a:xfrm>
            <a:off x="3431704" y="1844824"/>
            <a:ext cx="288032" cy="216024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7F293B5A-381D-43C4-9C0A-9DFC4304781E}"/>
              </a:ext>
            </a:extLst>
          </p:cNvPr>
          <p:cNvSpPr/>
          <p:nvPr/>
        </p:nvSpPr>
        <p:spPr>
          <a:xfrm>
            <a:off x="6096000" y="3284984"/>
            <a:ext cx="288032" cy="216024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F293B5A-381D-43C4-9C0A-9DFC4304781E}"/>
              </a:ext>
            </a:extLst>
          </p:cNvPr>
          <p:cNvSpPr/>
          <p:nvPr/>
        </p:nvSpPr>
        <p:spPr>
          <a:xfrm>
            <a:off x="4439816" y="2132856"/>
            <a:ext cx="288032" cy="216024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7F293B5A-381D-43C4-9C0A-9DFC4304781E}"/>
              </a:ext>
            </a:extLst>
          </p:cNvPr>
          <p:cNvSpPr/>
          <p:nvPr/>
        </p:nvSpPr>
        <p:spPr>
          <a:xfrm>
            <a:off x="5303912" y="2204864"/>
            <a:ext cx="288032" cy="216024"/>
          </a:xfrm>
          <a:prstGeom prst="ellipse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62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365" name="Text Box 5">
            <a:extLst>
              <a:ext uri="{FF2B5EF4-FFF2-40B4-BE49-F238E27FC236}">
                <a16:creationId xmlns:a16="http://schemas.microsoft.com/office/drawing/2014/main" id="{56E7FAA8-FE45-46FC-AA80-4898FCF9F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3870" y="404664"/>
            <a:ext cx="7868295" cy="594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</a:pPr>
            <a:r>
              <a:rPr lang="en-US" altLang="ko-KR" sz="3600" dirty="0">
                <a:solidFill>
                  <a:srgbClr val="0070C0"/>
                </a:solidFill>
                <a:latin typeface="Tahoma" panose="020B0604030504040204" pitchFamily="34" charset="0"/>
                <a:ea typeface="굴림" panose="020B0600000101010101" pitchFamily="50" charset="-127"/>
              </a:rPr>
              <a:t>Search Algorithms</a:t>
            </a:r>
          </a:p>
          <a:p>
            <a:pPr algn="l">
              <a:spcBef>
                <a:spcPct val="0"/>
              </a:spcBef>
            </a:pPr>
            <a:endParaRPr lang="en-US" altLang="ko-KR" sz="2000" dirty="0">
              <a:latin typeface="Tahoma" panose="020B0604030504040204" pitchFamily="34" charset="0"/>
            </a:endParaRPr>
          </a:p>
          <a:p>
            <a:pPr algn="l">
              <a:spcBef>
                <a:spcPct val="0"/>
              </a:spcBef>
            </a:pPr>
            <a:r>
              <a:rPr lang="en-US" altLang="ko-KR" sz="3600" dirty="0">
                <a:latin typeface="Tahoma" panose="020B0604030504040204" pitchFamily="34" charset="0"/>
                <a:ea typeface="굴림" panose="020B0600000101010101" pitchFamily="50" charset="-127"/>
              </a:rPr>
              <a:t>Exhaustive(enumerative) search</a:t>
            </a:r>
          </a:p>
          <a:p>
            <a:pPr algn="l">
              <a:spcBef>
                <a:spcPct val="0"/>
              </a:spcBef>
            </a:pPr>
            <a:r>
              <a:rPr lang="en-US" altLang="ko-KR" sz="3600" dirty="0">
                <a:latin typeface="Tahoma" panose="020B0604030504040204" pitchFamily="34" charset="0"/>
              </a:rPr>
              <a:t>Genetic algorithm</a:t>
            </a:r>
            <a:endParaRPr lang="en-US" altLang="ko-KR" sz="3600" dirty="0">
              <a:latin typeface="Tahoma" panose="020B0604030504040204" pitchFamily="34" charset="0"/>
              <a:ea typeface="굴림" panose="020B0600000101010101" pitchFamily="50" charset="-127"/>
            </a:endParaRPr>
          </a:p>
          <a:p>
            <a:pPr algn="l">
              <a:spcBef>
                <a:spcPct val="0"/>
              </a:spcBef>
            </a:pPr>
            <a:r>
              <a:rPr lang="en-US" altLang="ko-KR" sz="3600" dirty="0">
                <a:latin typeface="Tahoma" panose="020B0604030504040204" pitchFamily="34" charset="0"/>
                <a:ea typeface="굴림" panose="020B0600000101010101" pitchFamily="50" charset="-127"/>
              </a:rPr>
              <a:t>Local search</a:t>
            </a:r>
          </a:p>
          <a:p>
            <a:pPr algn="l">
              <a:spcBef>
                <a:spcPct val="0"/>
              </a:spcBef>
            </a:pPr>
            <a:r>
              <a:rPr lang="en-US" altLang="ko-KR" sz="3600" dirty="0">
                <a:latin typeface="Tahoma" panose="020B0604030504040204" pitchFamily="34" charset="0"/>
                <a:ea typeface="굴림" panose="020B0600000101010101" pitchFamily="50" charset="-127"/>
              </a:rPr>
              <a:t>Greedy algorithms</a:t>
            </a:r>
          </a:p>
          <a:p>
            <a:pPr algn="l">
              <a:spcBef>
                <a:spcPct val="0"/>
              </a:spcBef>
            </a:pPr>
            <a:r>
              <a:rPr lang="en-US" altLang="ko-KR" sz="3600" dirty="0">
                <a:latin typeface="Tahoma" panose="020B0604030504040204" pitchFamily="34" charset="0"/>
                <a:ea typeface="굴림" panose="020B0600000101010101" pitchFamily="50" charset="-127"/>
              </a:rPr>
              <a:t>Divide and conquer</a:t>
            </a:r>
          </a:p>
          <a:p>
            <a:pPr algn="l">
              <a:spcBef>
                <a:spcPct val="0"/>
              </a:spcBef>
            </a:pPr>
            <a:r>
              <a:rPr lang="en-US" altLang="ko-KR" sz="3600" dirty="0">
                <a:latin typeface="Tahoma" panose="020B0604030504040204" pitchFamily="34" charset="0"/>
                <a:ea typeface="굴림" panose="020B0600000101010101" pitchFamily="50" charset="-127"/>
              </a:rPr>
              <a:t>Dynamic Programming</a:t>
            </a:r>
          </a:p>
          <a:p>
            <a:pPr algn="l">
              <a:spcBef>
                <a:spcPct val="0"/>
              </a:spcBef>
            </a:pPr>
            <a:r>
              <a:rPr lang="en-US" altLang="ko-KR" sz="3600" dirty="0">
                <a:latin typeface="Tahoma" panose="020B0604030504040204" pitchFamily="34" charset="0"/>
                <a:ea typeface="굴림" panose="020B0600000101010101" pitchFamily="50" charset="-127"/>
              </a:rPr>
              <a:t>Branch and bound</a:t>
            </a:r>
          </a:p>
          <a:p>
            <a:pPr algn="l">
              <a:spcBef>
                <a:spcPct val="0"/>
              </a:spcBef>
            </a:pPr>
            <a:r>
              <a:rPr lang="en-US" altLang="ko-KR" sz="3600" dirty="0">
                <a:latin typeface="Tahoma" panose="020B0604030504040204" pitchFamily="34" charset="0"/>
              </a:rPr>
              <a:t>Backtracking</a:t>
            </a:r>
            <a:endParaRPr lang="en-US" altLang="ko-KR" sz="3600" dirty="0">
              <a:latin typeface="Tahoma" panose="020B0604030504040204" pitchFamily="34" charset="0"/>
              <a:ea typeface="굴림" panose="020B0600000101010101" pitchFamily="50" charset="-127"/>
            </a:endParaRPr>
          </a:p>
          <a:p>
            <a:pPr algn="l">
              <a:spcBef>
                <a:spcPct val="0"/>
              </a:spcBef>
            </a:pPr>
            <a:r>
              <a:rPr lang="en-US" altLang="ko-KR" sz="3600" dirty="0">
                <a:latin typeface="Tahoma" panose="020B0604030504040204" pitchFamily="34" charset="0"/>
                <a:ea typeface="굴림" panose="020B0600000101010101" pitchFamily="50" charset="-127"/>
              </a:rPr>
              <a:t>A* algorithm</a:t>
            </a: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3B16068F-8DD2-4DDC-9E6A-3D8834D62B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6080" y="44625"/>
            <a:ext cx="409607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</a:pPr>
            <a:r>
              <a:rPr lang="en-US" altLang="ko-KR" dirty="0">
                <a:latin typeface="Tahoma" panose="020B0604030504040204" pitchFamily="34" charset="0"/>
                <a:sym typeface="Wingdings" panose="05000000000000000000" pitchFamily="2" charset="2"/>
              </a:rPr>
              <a:t>From How to Solve it: Modern Heuristics</a:t>
            </a:r>
          </a:p>
        </p:txBody>
      </p:sp>
    </p:spTree>
    <p:extLst>
      <p:ext uri="{BB962C8B-B14F-4D97-AF65-F5344CB8AC3E}">
        <p14:creationId xmlns:p14="http://schemas.microsoft.com/office/powerpoint/2010/main" val="354278547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1D314E-169B-4191-80F7-87C2B5685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7528" y="836712"/>
            <a:ext cx="8229600" cy="4812178"/>
          </a:xfrm>
        </p:spPr>
        <p:txBody>
          <a:bodyPr/>
          <a:lstStyle/>
          <a:p>
            <a:r>
              <a:rPr lang="en-US" altLang="ko-KR" sz="2400" b="1" dirty="0">
                <a:solidFill>
                  <a:srgbClr val="0070C0"/>
                </a:solidFill>
              </a:rPr>
              <a:t>Uniformed Search, Blind Search</a:t>
            </a:r>
          </a:p>
          <a:p>
            <a:pPr lvl="1"/>
            <a:r>
              <a:rPr lang="en-US" altLang="ko-KR" b="1" dirty="0"/>
              <a:t>The strategies have </a:t>
            </a:r>
            <a:r>
              <a:rPr lang="en-US" altLang="ko-KR" b="1" dirty="0">
                <a:solidFill>
                  <a:srgbClr val="0070C0"/>
                </a:solidFill>
              </a:rPr>
              <a:t>no additional information </a:t>
            </a:r>
            <a:r>
              <a:rPr lang="en-US" altLang="ko-KR" b="1" dirty="0"/>
              <a:t>about states beyond that provided in the problem definition</a:t>
            </a:r>
          </a:p>
          <a:p>
            <a:pPr lvl="1"/>
            <a:endParaRPr lang="en-US" altLang="ko-KR" b="1" dirty="0"/>
          </a:p>
          <a:p>
            <a:r>
              <a:rPr lang="en-US" altLang="ko-KR" sz="2400" b="1" dirty="0">
                <a:solidFill>
                  <a:srgbClr val="0070C0"/>
                </a:solidFill>
              </a:rPr>
              <a:t>Informed Search, Heuristic Search</a:t>
            </a:r>
          </a:p>
          <a:p>
            <a:pPr lvl="1"/>
            <a:r>
              <a:rPr lang="en-US" altLang="ko-KR" b="1" dirty="0"/>
              <a:t>Strategies that know whether one non-goal state is “</a:t>
            </a:r>
            <a:r>
              <a:rPr lang="en-US" altLang="ko-KR" b="1" dirty="0">
                <a:solidFill>
                  <a:srgbClr val="0070C0"/>
                </a:solidFill>
              </a:rPr>
              <a:t>more promising</a:t>
            </a:r>
            <a:r>
              <a:rPr lang="en-US" altLang="ko-KR" b="1" dirty="0"/>
              <a:t>” than another</a:t>
            </a:r>
          </a:p>
        </p:txBody>
      </p:sp>
    </p:spTree>
    <p:extLst>
      <p:ext uri="{BB962C8B-B14F-4D97-AF65-F5344CB8AC3E}">
        <p14:creationId xmlns:p14="http://schemas.microsoft.com/office/powerpoint/2010/main" val="758572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365" name="Text Box 5">
            <a:extLst>
              <a:ext uri="{FF2B5EF4-FFF2-40B4-BE49-F238E27FC236}">
                <a16:creationId xmlns:a16="http://schemas.microsoft.com/office/drawing/2014/main" id="{17106D62-1811-45F5-8B65-BE07944EA7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3592" y="548680"/>
            <a:ext cx="7556500" cy="52014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spcBef>
                <a:spcPct val="0"/>
              </a:spcBef>
              <a:defRPr/>
            </a:pPr>
            <a:r>
              <a:rPr lang="en-US" altLang="ko-KR" sz="3600" dirty="0">
                <a:solidFill>
                  <a:srgbClr val="0070C0"/>
                </a:solidFill>
                <a:latin typeface="Tahoma" pitchFamily="34" charset="0"/>
                <a:ea typeface="굴림" pitchFamily="50" charset="-127"/>
              </a:rPr>
              <a:t>Otherwise, Search Algorithms </a:t>
            </a:r>
            <a:r>
              <a:rPr lang="en-US" altLang="ko-KR" sz="3600" dirty="0">
                <a:latin typeface="Tahoma" pitchFamily="34" charset="0"/>
                <a:ea typeface="굴림" pitchFamily="50" charset="-127"/>
              </a:rPr>
              <a:t>fall into two disjoint classes by </a:t>
            </a:r>
            <a:r>
              <a:rPr lang="en-US" altLang="ko-KR" sz="3600" dirty="0">
                <a:solidFill>
                  <a:srgbClr val="0070C0"/>
                </a:solidFill>
                <a:latin typeface="Tahoma" pitchFamily="34" charset="0"/>
                <a:ea typeface="굴림" pitchFamily="50" charset="-127"/>
              </a:rPr>
              <a:t>Solution Types</a:t>
            </a:r>
          </a:p>
          <a:p>
            <a:pPr algn="l">
              <a:spcBef>
                <a:spcPct val="0"/>
              </a:spcBef>
              <a:defRPr/>
            </a:pPr>
            <a:endParaRPr lang="en-US" altLang="ko-KR" sz="2400" dirty="0">
              <a:solidFill>
                <a:srgbClr val="FF0000"/>
              </a:solidFill>
              <a:latin typeface="Tahoma" pitchFamily="34" charset="0"/>
              <a:ea typeface="굴림" pitchFamily="50" charset="-127"/>
            </a:endParaRPr>
          </a:p>
          <a:p>
            <a:pPr marL="742950" indent="-742950">
              <a:spcBef>
                <a:spcPct val="0"/>
              </a:spcBef>
              <a:buFontTx/>
              <a:buAutoNum type="arabicPeriod"/>
              <a:defRPr/>
            </a:pPr>
            <a:r>
              <a:rPr lang="en-US" altLang="ko-KR" sz="3600" dirty="0">
                <a:solidFill>
                  <a:srgbClr val="FF0000"/>
                </a:solidFill>
                <a:latin typeface="Tahoma" pitchFamily="34" charset="0"/>
                <a:ea typeface="굴림" pitchFamily="50" charset="-127"/>
              </a:rPr>
              <a:t>Algorithms that only evaluate complete solutions.</a:t>
            </a:r>
          </a:p>
          <a:p>
            <a:pPr marL="742950" indent="-742950">
              <a:spcBef>
                <a:spcPct val="0"/>
              </a:spcBef>
              <a:buFontTx/>
              <a:buAutoNum type="arabicPeriod"/>
              <a:defRPr/>
            </a:pPr>
            <a:endParaRPr lang="en-US" altLang="ko-KR" sz="2000" dirty="0">
              <a:solidFill>
                <a:srgbClr val="FF0000"/>
              </a:solidFill>
              <a:latin typeface="Tahoma" pitchFamily="34" charset="0"/>
              <a:ea typeface="굴림" pitchFamily="50" charset="-127"/>
            </a:endParaRPr>
          </a:p>
          <a:p>
            <a:pPr marL="742950" indent="-742950">
              <a:spcBef>
                <a:spcPct val="0"/>
              </a:spcBef>
              <a:buFontTx/>
              <a:buAutoNum type="arabicPeriod"/>
              <a:defRPr/>
            </a:pPr>
            <a:r>
              <a:rPr lang="en-US" altLang="ko-KR" sz="3600" dirty="0">
                <a:solidFill>
                  <a:srgbClr val="FF0000"/>
                </a:solidFill>
                <a:latin typeface="Tahoma" pitchFamily="34" charset="0"/>
                <a:ea typeface="굴림" pitchFamily="50" charset="-127"/>
              </a:rPr>
              <a:t>Algorithms that require the evaluation of partially constructed solutions.</a:t>
            </a:r>
            <a:endParaRPr lang="en-US" altLang="ko-KR" sz="3600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itchFamily="34" charset="0"/>
              <a:ea typeface="굴림" pitchFamily="50" charset="-127"/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281F25B2-45CF-4EE2-86AC-E56D3C49FD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6080" y="44625"/>
            <a:ext cx="409607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</a:pPr>
            <a:r>
              <a:rPr lang="en-US" altLang="ko-KR" dirty="0">
                <a:latin typeface="Tahoma" panose="020B0604030504040204" pitchFamily="34" charset="0"/>
                <a:sym typeface="Wingdings" panose="05000000000000000000" pitchFamily="2" charset="2"/>
              </a:rPr>
              <a:t>From How to Solve it: Modern Heuristics</a:t>
            </a:r>
          </a:p>
        </p:txBody>
      </p:sp>
    </p:spTree>
    <p:extLst>
      <p:ext uri="{BB962C8B-B14F-4D97-AF65-F5344CB8AC3E}">
        <p14:creationId xmlns:p14="http://schemas.microsoft.com/office/powerpoint/2010/main" val="21776815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365" name="Text Box 5">
            <a:extLst>
              <a:ext uri="{FF2B5EF4-FFF2-40B4-BE49-F238E27FC236}">
                <a16:creationId xmlns:a16="http://schemas.microsoft.com/office/drawing/2014/main" id="{17106D62-1811-45F5-8B65-BE07944EA7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3592" y="548680"/>
            <a:ext cx="7556500" cy="36009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spcBef>
                <a:spcPct val="0"/>
              </a:spcBef>
              <a:defRPr/>
            </a:pPr>
            <a:r>
              <a:rPr lang="en-US" altLang="ko-KR" sz="3600" dirty="0">
                <a:solidFill>
                  <a:srgbClr val="0070C0"/>
                </a:solidFill>
                <a:latin typeface="Tahoma" pitchFamily="34" charset="0"/>
                <a:ea typeface="굴림" pitchFamily="50" charset="-127"/>
              </a:rPr>
              <a:t>Otherwise, Search Algorithms </a:t>
            </a:r>
            <a:r>
              <a:rPr lang="en-US" altLang="ko-KR" sz="3600" dirty="0">
                <a:latin typeface="Tahoma" pitchFamily="34" charset="0"/>
                <a:ea typeface="굴림" pitchFamily="50" charset="-127"/>
              </a:rPr>
              <a:t>fall into two disjoint classes by </a:t>
            </a:r>
            <a:r>
              <a:rPr lang="en-US" altLang="ko-KR" sz="3600" dirty="0">
                <a:solidFill>
                  <a:srgbClr val="0070C0"/>
                </a:solidFill>
                <a:latin typeface="Tahoma" pitchFamily="34" charset="0"/>
                <a:ea typeface="굴림" pitchFamily="50" charset="-127"/>
              </a:rPr>
              <a:t>Optimality</a:t>
            </a:r>
          </a:p>
          <a:p>
            <a:pPr algn="l">
              <a:spcBef>
                <a:spcPct val="0"/>
              </a:spcBef>
              <a:defRPr/>
            </a:pPr>
            <a:endParaRPr lang="en-US" altLang="ko-KR" sz="2400" dirty="0">
              <a:solidFill>
                <a:srgbClr val="FF0000"/>
              </a:solidFill>
              <a:latin typeface="Tahoma" pitchFamily="34" charset="0"/>
              <a:ea typeface="굴림" pitchFamily="50" charset="-127"/>
            </a:endParaRPr>
          </a:p>
          <a:p>
            <a:pPr marL="742950" indent="-742950">
              <a:spcBef>
                <a:spcPct val="0"/>
              </a:spcBef>
              <a:buFontTx/>
              <a:buAutoNum type="arabicPeriod"/>
              <a:defRPr/>
            </a:pPr>
            <a:r>
              <a:rPr lang="en-US" altLang="ko-KR" sz="3600" dirty="0">
                <a:solidFill>
                  <a:srgbClr val="FF0000"/>
                </a:solidFill>
                <a:latin typeface="Tahoma" pitchFamily="34" charset="0"/>
                <a:ea typeface="굴림" pitchFamily="50" charset="-127"/>
              </a:rPr>
              <a:t>Algorithms to find global optima </a:t>
            </a:r>
          </a:p>
          <a:p>
            <a:pPr marL="742950" indent="-742950">
              <a:spcBef>
                <a:spcPct val="0"/>
              </a:spcBef>
              <a:buFontTx/>
              <a:buAutoNum type="arabicPeriod"/>
              <a:defRPr/>
            </a:pPr>
            <a:endParaRPr lang="en-US" altLang="ko-KR" sz="2400" dirty="0">
              <a:solidFill>
                <a:srgbClr val="FF0000"/>
              </a:solidFill>
              <a:latin typeface="Tahoma" pitchFamily="34" charset="0"/>
              <a:ea typeface="굴림" pitchFamily="50" charset="-127"/>
            </a:endParaRPr>
          </a:p>
          <a:p>
            <a:pPr marL="742950" indent="-742950">
              <a:buFontTx/>
              <a:buAutoNum type="arabicPeriod"/>
              <a:defRPr/>
            </a:pPr>
            <a:r>
              <a:rPr lang="en-US" altLang="ko-KR" sz="3600" dirty="0">
                <a:solidFill>
                  <a:srgbClr val="FF0000"/>
                </a:solidFill>
                <a:latin typeface="Tahoma" pitchFamily="34" charset="0"/>
              </a:rPr>
              <a:t>Algorithms to find local optima </a:t>
            </a: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281F25B2-45CF-4EE2-86AC-E56D3C49FD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6080" y="44625"/>
            <a:ext cx="409607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</a:pPr>
            <a:r>
              <a:rPr lang="en-US" altLang="ko-KR" dirty="0">
                <a:latin typeface="Tahoma" panose="020B0604030504040204" pitchFamily="34" charset="0"/>
                <a:sym typeface="Wingdings" panose="05000000000000000000" pitchFamily="2" charset="2"/>
              </a:rPr>
              <a:t>From How to Solve it: Modern Heuristics</a:t>
            </a:r>
          </a:p>
        </p:txBody>
      </p:sp>
    </p:spTree>
    <p:extLst>
      <p:ext uri="{BB962C8B-B14F-4D97-AF65-F5344CB8AC3E}">
        <p14:creationId xmlns:p14="http://schemas.microsoft.com/office/powerpoint/2010/main" val="265586424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>
            <a:extLst>
              <a:ext uri="{FF2B5EF4-FFF2-40B4-BE49-F238E27FC236}">
                <a16:creationId xmlns:a16="http://schemas.microsoft.com/office/drawing/2014/main" id="{4870A705-C866-4BCF-B110-6CA808742A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504" y="188640"/>
            <a:ext cx="9217024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Verdana" pitchFamily="34" charset="0"/>
                <a:ea typeface="굴림" pitchFamily="50" charset="-127"/>
              </a:defRPr>
            </a:lvl9pPr>
          </a:lstStyle>
          <a:p>
            <a:pPr eaLnBrk="1" hangingPunct="1"/>
            <a:r>
              <a:rPr lang="en-US" sz="4000" b="1" kern="0" dirty="0"/>
              <a:t>3.5.2 A* search: Minimizing </a:t>
            </a:r>
          </a:p>
          <a:p>
            <a:pPr eaLnBrk="1" hangingPunct="1"/>
            <a:r>
              <a:rPr lang="en-US" sz="4000" b="1" kern="0" dirty="0"/>
              <a:t>the total estimated solution cost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1991544" y="1628800"/>
            <a:ext cx="8136904" cy="4896544"/>
          </a:xfrm>
        </p:spPr>
        <p:txBody>
          <a:bodyPr>
            <a:normAutofit/>
          </a:bodyPr>
          <a:lstStyle/>
          <a:p>
            <a:r>
              <a:rPr lang="en-US" altLang="ko-KR" sz="2400" b="1" i="1" dirty="0">
                <a:solidFill>
                  <a:srgbClr val="FF0000"/>
                </a:solidFill>
              </a:rPr>
              <a:t>f(n) = g(n)+h(n)</a:t>
            </a:r>
          </a:p>
          <a:p>
            <a:pPr lvl="1"/>
            <a:r>
              <a:rPr lang="en-US" altLang="ko-KR" i="1" dirty="0">
                <a:solidFill>
                  <a:srgbClr val="FF0000"/>
                </a:solidFill>
              </a:rPr>
              <a:t>g(n)</a:t>
            </a:r>
            <a:r>
              <a:rPr lang="en-US" altLang="ko-KR" dirty="0">
                <a:solidFill>
                  <a:srgbClr val="FF0000"/>
                </a:solidFill>
              </a:rPr>
              <a:t>, path cost from the start node to node n</a:t>
            </a:r>
          </a:p>
          <a:p>
            <a:pPr lvl="1"/>
            <a:r>
              <a:rPr lang="en-US" altLang="ko-KR" i="1" dirty="0">
                <a:solidFill>
                  <a:srgbClr val="FF0000"/>
                </a:solidFill>
              </a:rPr>
              <a:t>h(n)</a:t>
            </a:r>
            <a:r>
              <a:rPr lang="en-US" altLang="ko-KR" dirty="0">
                <a:solidFill>
                  <a:srgbClr val="FF0000"/>
                </a:solidFill>
              </a:rPr>
              <a:t>, the estimated cost of the cheapest path from n to goal</a:t>
            </a:r>
          </a:p>
          <a:p>
            <a:pPr lvl="1"/>
            <a:endParaRPr lang="en-US" altLang="ko-KR" sz="1200" dirty="0">
              <a:solidFill>
                <a:srgbClr val="FF0000"/>
              </a:solidFill>
            </a:endParaRPr>
          </a:p>
          <a:p>
            <a:r>
              <a:rPr lang="en-US" altLang="ko-KR" sz="2400" i="1" dirty="0"/>
              <a:t>f(n)</a:t>
            </a:r>
            <a:r>
              <a:rPr lang="en-US" altLang="ko-KR" sz="2400" dirty="0"/>
              <a:t> = estimated cost of the cheapest solution through n</a:t>
            </a:r>
          </a:p>
          <a:p>
            <a:endParaRPr lang="en-US" altLang="ko-KR" sz="1200" dirty="0"/>
          </a:p>
          <a:p>
            <a:r>
              <a:rPr lang="en-US" altLang="ko-KR" sz="2400" dirty="0"/>
              <a:t>A* search is both complete and optimal provided that h(n) satisfies certain conditions</a:t>
            </a:r>
          </a:p>
          <a:p>
            <a:endParaRPr lang="en-US" dirty="0">
              <a:ea typeface="+mj-ea"/>
            </a:endParaRPr>
          </a:p>
          <a:p>
            <a:endParaRPr lang="en-US" dirty="0"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6047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833</Words>
  <Application>Microsoft Office PowerPoint</Application>
  <PresentationFormat>와이드스크린</PresentationFormat>
  <Paragraphs>160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맑은 고딕</vt:lpstr>
      <vt:lpstr>Arial</vt:lpstr>
      <vt:lpstr>Tahoma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김대원</dc:creator>
  <cp:lastModifiedBy>김대원</cp:lastModifiedBy>
  <cp:revision>1</cp:revision>
  <dcterms:created xsi:type="dcterms:W3CDTF">2022-04-15T08:21:59Z</dcterms:created>
  <dcterms:modified xsi:type="dcterms:W3CDTF">2022-04-15T08:25:46Z</dcterms:modified>
</cp:coreProperties>
</file>

<file path=docProps/thumbnail.jpeg>
</file>